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428" r:id="rId9"/>
    <p:sldId id="263" r:id="rId10"/>
    <p:sldId id="429" r:id="rId11"/>
    <p:sldId id="430" r:id="rId12"/>
    <p:sldId id="431" r:id="rId13"/>
    <p:sldId id="434" r:id="rId14"/>
    <p:sldId id="432" r:id="rId15"/>
    <p:sldId id="43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044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184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69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67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34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336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310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5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95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11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19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32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63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4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664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433E-2DD1-47FB-A191-612CACBA3622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ED2217-B174-4D36-8CB2-9FEEFC5385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3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35B701-87C9-41D3-BD11-EE6A6774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s-CO"/>
              <a:t>REALIDAD DE LAS ENFERMEDADES HUERFANAS EN COLOMBIA 2019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121BB0-6869-4EC0-AD26-B757875D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767502" cy="40878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500"/>
              <a:t>PANORAMA MUNDIAL</a:t>
            </a:r>
          </a:p>
          <a:p>
            <a:pPr>
              <a:lnSpc>
                <a:spcPct val="90000"/>
              </a:lnSpc>
            </a:pPr>
            <a:endParaRPr lang="es-CO" sz="1500"/>
          </a:p>
          <a:p>
            <a:pPr>
              <a:lnSpc>
                <a:spcPct val="90000"/>
              </a:lnSpc>
            </a:pPr>
            <a:r>
              <a:rPr lang="es-CO" sz="1500"/>
              <a:t>Grupo de enfermedades , de las cuales hay mas de 8.000 descritas en ORFANET</a:t>
            </a:r>
          </a:p>
          <a:p>
            <a:pPr>
              <a:lnSpc>
                <a:spcPct val="90000"/>
              </a:lnSpc>
            </a:pPr>
            <a:r>
              <a:rPr lang="es-CO" sz="1500"/>
              <a:t>Cada país define , que es una enfermedad rara y/o huérfana</a:t>
            </a:r>
          </a:p>
          <a:p>
            <a:pPr>
              <a:lnSpc>
                <a:spcPct val="90000"/>
              </a:lnSpc>
            </a:pPr>
            <a:r>
              <a:rPr lang="es-CO" sz="1500"/>
              <a:t>Ejemplos: de prevalencia.</a:t>
            </a:r>
          </a:p>
          <a:p>
            <a:pPr>
              <a:lnSpc>
                <a:spcPct val="90000"/>
              </a:lnSpc>
            </a:pPr>
            <a:r>
              <a:rPr lang="es-CO" sz="1500"/>
              <a:t>Estados Unidos: toda enfermedad con menos de 200.000 pacientes diagnosticados (1/1,500)</a:t>
            </a:r>
          </a:p>
          <a:p>
            <a:pPr>
              <a:lnSpc>
                <a:spcPct val="90000"/>
              </a:lnSpc>
            </a:pPr>
            <a:r>
              <a:rPr lang="es-CO" sz="1500"/>
              <a:t>Europa: 1/ 2.000</a:t>
            </a:r>
          </a:p>
          <a:p>
            <a:pPr>
              <a:lnSpc>
                <a:spcPct val="90000"/>
              </a:lnSpc>
            </a:pPr>
            <a:r>
              <a:rPr lang="es-CO" sz="1500"/>
              <a:t>Japón: enfermedad con menos de 50,000 pacientes (1/2,500)</a:t>
            </a:r>
          </a:p>
        </p:txBody>
      </p:sp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11A7A0DE-D97B-4366-8A6F-FB1C0F14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73" y="1930400"/>
            <a:ext cx="6138564" cy="30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F6517BA-48F2-4701-98BE-9BFB81D2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C3F997E-BDDE-4A0D-8201-5F3BF34B5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ACTIVIDADES CIENTIFICAS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3E36A93D-0D4E-4955-B5D2-ED4BA5DA26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dirty="0"/>
              <a:t>Foros Nacionales en Bogotá 4</a:t>
            </a:r>
          </a:p>
          <a:p>
            <a:r>
              <a:rPr lang="es-CO" dirty="0"/>
              <a:t>Encuentro internacional de EH 2</a:t>
            </a:r>
          </a:p>
          <a:p>
            <a:r>
              <a:rPr lang="es-CO" dirty="0"/>
              <a:t>Foros Regionales</a:t>
            </a:r>
          </a:p>
          <a:p>
            <a:pPr lvl="1"/>
            <a:r>
              <a:rPr lang="es-CO" dirty="0"/>
              <a:t>Cali</a:t>
            </a:r>
          </a:p>
          <a:p>
            <a:pPr lvl="1"/>
            <a:r>
              <a:rPr lang="es-CO" dirty="0"/>
              <a:t>Bogotá</a:t>
            </a:r>
          </a:p>
          <a:p>
            <a:pPr lvl="1"/>
            <a:r>
              <a:rPr lang="es-CO" dirty="0"/>
              <a:t>Armenia</a:t>
            </a:r>
          </a:p>
          <a:p>
            <a:pPr lvl="1"/>
            <a:r>
              <a:rPr lang="es-CO" dirty="0"/>
              <a:t>Bucaramanga 5 de junio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DFAED1-8874-4F23-BE73-E36F39DFC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/>
              <a:t>Actividades con pacientes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CD694DE-016C-463C-A369-7D278D63C7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O" dirty="0"/>
              <a:t>Celebraciones anuales del día mundial de las enfermedades huérfanas </a:t>
            </a:r>
          </a:p>
          <a:p>
            <a:r>
              <a:rPr lang="es-CO" dirty="0"/>
              <a:t>Ultimo sábado de febrero ( 29 de febrero)</a:t>
            </a:r>
          </a:p>
          <a:p>
            <a:r>
              <a:rPr lang="es-CO" dirty="0"/>
              <a:t>En Bogotá, Cali, Medellín</a:t>
            </a:r>
          </a:p>
        </p:txBody>
      </p:sp>
    </p:spTree>
    <p:extLst>
      <p:ext uri="{BB962C8B-B14F-4D97-AF65-F5344CB8AC3E}">
        <p14:creationId xmlns:p14="http://schemas.microsoft.com/office/powerpoint/2010/main" val="187799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BEB35-9787-42EE-B73E-06FC1B03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20A170-DA3E-4D27-B582-60439FE4F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ACTIVIDADES CIENTIFICAS</a:t>
            </a:r>
          </a:p>
        </p:txBody>
      </p:sp>
      <p:pic>
        <p:nvPicPr>
          <p:cNvPr id="8" name="Marcador de contenido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9C1639A7-ABC8-46E2-BE4F-B67908F89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4" y="2855570"/>
            <a:ext cx="2075874" cy="1668808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8153F2-3233-49AE-AC50-286DF0627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/>
              <a:t>ACTIVIDADES CON PACIENTES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CF9493B-5FE8-4F2B-8445-882DF657D5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38" y="468658"/>
            <a:ext cx="2133600" cy="2143125"/>
          </a:xfrm>
        </p:spPr>
      </p:pic>
      <p:pic>
        <p:nvPicPr>
          <p:cNvPr id="12" name="Imagen 11" descr="Imagen que contiene persona, exterior, cielo, árbol&#10;&#10;Descripción generada automáticamente">
            <a:extLst>
              <a:ext uri="{FF2B5EF4-FFF2-40B4-BE49-F238E27FC236}">
                <a16:creationId xmlns:a16="http://schemas.microsoft.com/office/drawing/2014/main" id="{83C26161-B5AE-4132-9164-F002FC6BA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2818021"/>
            <a:ext cx="3750365" cy="2109580"/>
          </a:xfrm>
          <a:prstGeom prst="rect">
            <a:avLst/>
          </a:prstGeom>
        </p:spPr>
      </p:pic>
      <p:pic>
        <p:nvPicPr>
          <p:cNvPr id="16" name="Imagen 15" descr="Imagen que contiene exterior, edificio, cielo, luz&#10;&#10;Descripción generada automáticamente">
            <a:extLst>
              <a:ext uri="{FF2B5EF4-FFF2-40B4-BE49-F238E27FC236}">
                <a16:creationId xmlns:a16="http://schemas.microsoft.com/office/drawing/2014/main" id="{14BABC73-A626-46E9-9AF9-C3EAA14FD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1485" y="3644882"/>
            <a:ext cx="3668642" cy="2063611"/>
          </a:xfrm>
          <a:prstGeom prst="rect">
            <a:avLst/>
          </a:prstGeom>
        </p:spPr>
      </p:pic>
      <p:pic>
        <p:nvPicPr>
          <p:cNvPr id="18" name="Imagen 1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0EB4467-6385-4EB2-93E2-7700E8712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48" y="3737113"/>
            <a:ext cx="2410470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9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F2BC925-58AC-4812-9F41-1EADC027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7A21E79-5C6E-4297-A88D-F7FD0CAEF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CONDICIONES CRÓNICAS Y DEBILITANTES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8E9F9BA-6DB4-4F83-98EB-9564EC4DFD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O" dirty="0"/>
              <a:t>80% DE LOS TRATAMIENTOS PALIATIVOS</a:t>
            </a:r>
          </a:p>
          <a:p>
            <a:r>
              <a:rPr lang="es-CO" dirty="0"/>
              <a:t>Aparición muy temprana de trastornos osteomusculares ,que preceden generalmente a desenlaces fatales</a:t>
            </a:r>
          </a:p>
          <a:p>
            <a:r>
              <a:rPr lang="es-CO" dirty="0"/>
              <a:t>La mayoría de los tratamientos médicos , son indispensables pero sin un manejo integral , no mejoran la calidad de vida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B9FEC65-765E-49EC-BF62-AD41FC927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/>
              <a:t>TRATAMIENTOS PALIATIVOS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A764CC1B-9665-4B1F-B5D2-0F76B6FC2A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CO" dirty="0"/>
              <a:t>Fisioterapia para , evitar retracciones y anquilosis</a:t>
            </a:r>
          </a:p>
          <a:p>
            <a:r>
              <a:rPr lang="es-CO" dirty="0"/>
              <a:t>Manejo de dolor crónico</a:t>
            </a:r>
          </a:p>
          <a:p>
            <a:r>
              <a:rPr lang="es-CO" dirty="0"/>
              <a:t>Manejo del entorno familiar, abandono de los padres hacia sus hijos sanos</a:t>
            </a:r>
          </a:p>
          <a:p>
            <a:r>
              <a:rPr lang="es-CO" dirty="0"/>
              <a:t>Síndrome de agotamiento de los cuidadores</a:t>
            </a:r>
          </a:p>
        </p:txBody>
      </p:sp>
    </p:spTree>
    <p:extLst>
      <p:ext uri="{BB962C8B-B14F-4D97-AF65-F5344CB8AC3E}">
        <p14:creationId xmlns:p14="http://schemas.microsoft.com/office/powerpoint/2010/main" val="258385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47B983-B6A0-4BFB-8B8E-0A9312899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7D359E-2BC0-4E80-8349-344117FDD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F4AF61-2D04-4DAE-847F-6E1F155DC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A08C175-D6BF-4FFC-87EE-A689F2EA9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B30B9849-3311-4307-8290-052D7E92B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0B1487D-1D9F-4860-B579-F2F5D4B77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1475DBA9-9AD2-44E5-A4EC-208C31F94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A8C2A015-F714-47E7-BD02-002C351A0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0338DA8-D5DD-4E66-997A-337E1DEC1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6D409C5-9807-401C-A877-361F603D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9C35984-DCF6-4652-A465-AC0C099BD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20F7E0B-60BB-438A-A21B-F22D3548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41" y="156238"/>
            <a:ext cx="3786099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REALIDAD DE LAS ENFERMEDADES HUERFANAS EN COLOMBIA 2019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02B0070-72B8-46E3-89C1-5C43970A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361" y="1477039"/>
            <a:ext cx="3526142" cy="506230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s-CO" sz="3600" dirty="0"/>
              <a:t>HEMOFILIA</a:t>
            </a:r>
          </a:p>
          <a:p>
            <a:r>
              <a:rPr lang="es-CO" dirty="0"/>
              <a:t>Enfermedad donde faltan , Factores de la coagulación</a:t>
            </a:r>
          </a:p>
          <a:p>
            <a:r>
              <a:rPr lang="es-CO" dirty="0"/>
              <a:t>Sin tratamiento 12 años de sobrevida</a:t>
            </a:r>
          </a:p>
          <a:p>
            <a:r>
              <a:rPr lang="es-CO" dirty="0"/>
              <a:t>Lesiones osteomusculares debidas a sangrados musculares y articulares ( Artropatía Hemofílica)</a:t>
            </a:r>
          </a:p>
          <a:p>
            <a:r>
              <a:rPr lang="es-CO" dirty="0"/>
              <a:t>Manejo actualmente en casa, como profilaxis para evitar el 90% de los sangrados</a:t>
            </a:r>
          </a:p>
          <a:p>
            <a:r>
              <a:rPr lang="es-CO" dirty="0"/>
              <a:t>Demora en aplicar el factor , al presentar sangrado articular en los servicios de urgencia ( primer tratamiento con RX)</a:t>
            </a:r>
          </a:p>
          <a:p>
            <a:r>
              <a:rPr lang="es-CO" dirty="0"/>
              <a:t>Rápida destrucción del cartílago</a:t>
            </a:r>
          </a:p>
          <a:p>
            <a:r>
              <a:rPr lang="es-CO" dirty="0"/>
              <a:t>Muy alta Tolerancia al dolor</a:t>
            </a:r>
          </a:p>
          <a:p>
            <a:r>
              <a:rPr lang="es-CO" dirty="0"/>
              <a:t>Desconfianza  hacia el personal médico, que oculta su ignorancia con la frase , quien sabe mas usted o yo que soy el médico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Marcador de contenido 9" descr="Imagen que contiene Radiografía, coincidir&#10;&#10;Descripción generada automáticamente">
            <a:extLst>
              <a:ext uri="{FF2B5EF4-FFF2-40B4-BE49-F238E27FC236}">
                <a16:creationId xmlns:a16="http://schemas.microsoft.com/office/drawing/2014/main" id="{7A8D6535-DFBE-46DD-A3E9-52C69CD1D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73" y="446253"/>
            <a:ext cx="3742643" cy="2917494"/>
          </a:xfrm>
          <a:prstGeom prst="rect">
            <a:avLst/>
          </a:prstGeom>
        </p:spPr>
      </p:pic>
      <p:pic>
        <p:nvPicPr>
          <p:cNvPr id="12" name="Marcador de contenido 11" descr="Imagen que contiene interior, cama, pared&#10;&#10;Descripción generada automáticamente">
            <a:extLst>
              <a:ext uri="{FF2B5EF4-FFF2-40B4-BE49-F238E27FC236}">
                <a16:creationId xmlns:a16="http://schemas.microsoft.com/office/drawing/2014/main" id="{12D935C0-1DFB-4889-BE6D-7709E2F874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25" y="3604188"/>
            <a:ext cx="2251857" cy="30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B613E-CF1D-4EA3-B7B1-173E66D9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REALIDAD DE LAS ENFERMEDADES HUERFANAS EN COLOMBIA 2019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C637FC-95A6-4A62-AC7D-D5427C68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2" y="2448719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Médicos tratantes , Hematólogos y ortopedistas ( no conocen manejo del dolor crónico)</a:t>
            </a:r>
          </a:p>
          <a:p>
            <a:r>
              <a:rPr lang="es-CO" dirty="0"/>
              <a:t>Demora en aplicar medicamentos para calmar el dolor</a:t>
            </a:r>
          </a:p>
          <a:p>
            <a:r>
              <a:rPr lang="es-CO" dirty="0"/>
              <a:t>Como no se queja el paciente se subestima la gravedad del sangrado ( hemorragias cerebrales)</a:t>
            </a:r>
          </a:p>
          <a:p>
            <a:r>
              <a:rPr lang="es-CO" dirty="0"/>
              <a:t>Uso de los Factores VIII y IX como analgésicos</a:t>
            </a:r>
          </a:p>
          <a:p>
            <a:r>
              <a:rPr lang="es-CO" dirty="0"/>
              <a:t>Receta de opioides a demanda por el paciente mismo</a:t>
            </a:r>
          </a:p>
          <a:p>
            <a:r>
              <a:rPr lang="es-CO" dirty="0"/>
              <a:t>Al ingresar a programas de rehabilitación , los mezclan con pacientes que no tienen condiciones médicas que , generan dolor crónico</a:t>
            </a:r>
          </a:p>
          <a:p>
            <a:r>
              <a:rPr lang="es-CO" dirty="0"/>
              <a:t>Crisis cuando el paciente , presenta de nuevo episodios de dolor agudo y hay que manejarlo , con opiáceos</a:t>
            </a:r>
          </a:p>
          <a:p>
            <a:r>
              <a:rPr lang="es-CO" dirty="0"/>
              <a:t>Si tiene dolor crónico con una condición irrecuperable ( artrosis) inevitable que se convierta en farmacodependiente</a:t>
            </a:r>
          </a:p>
          <a:p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739DE4-6DC7-401D-A6D1-315ADA83613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160588"/>
            <a:ext cx="4184650" cy="576262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5ED23F-A11C-4969-8AEB-57E687EC79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7334" y="2007672"/>
            <a:ext cx="8106448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/>
              <a:t>PROBLEMAS   EN LA HEMOFILIA CON RELACION AL DOLOR</a:t>
            </a:r>
          </a:p>
        </p:txBody>
      </p:sp>
    </p:spTree>
    <p:extLst>
      <p:ext uri="{BB962C8B-B14F-4D97-AF65-F5344CB8AC3E}">
        <p14:creationId xmlns:p14="http://schemas.microsoft.com/office/powerpoint/2010/main" val="343038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EDE76-813E-487C-A647-F6BC6023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/>
              <a:t>REALIDAD </a:t>
            </a:r>
            <a:r>
              <a:rPr lang="es-CO" dirty="0"/>
              <a:t>DE LAS ENFERMEDADES HUERFANAS EN COLOMBIA 2019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86767B5-AAD1-4514-9C9D-ECE59B54B7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O" sz="2800" dirty="0"/>
              <a:t>ACCIONES LEGALES</a:t>
            </a:r>
          </a:p>
          <a:p>
            <a:r>
              <a:rPr lang="es-CO" sz="2800" dirty="0"/>
              <a:t>Corte Constitucional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1DC55E5-DC7B-4D93-B215-D02FBEC87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5287085" cy="3880772"/>
          </a:xfrm>
        </p:spPr>
        <p:txBody>
          <a:bodyPr>
            <a:normAutofit/>
          </a:bodyPr>
          <a:lstStyle/>
          <a:p>
            <a:r>
              <a:rPr lang="es-CO" sz="2800" dirty="0"/>
              <a:t>Presentación de tutela para que los pacientes farmacodependientes , pudieran acceder a el tratamiento de desintoxicación, cuantas veces lo requirieran</a:t>
            </a:r>
          </a:p>
        </p:txBody>
      </p:sp>
      <p:pic>
        <p:nvPicPr>
          <p:cNvPr id="1026" name="Picture 2" descr="Resultado de imagen para FOTOS CORTE CONSTITUCIONAL">
            <a:extLst>
              <a:ext uri="{FF2B5EF4-FFF2-40B4-BE49-F238E27FC236}">
                <a16:creationId xmlns:a16="http://schemas.microsoft.com/office/drawing/2014/main" id="{652CB8CF-2DE2-478A-AE75-E650F4ED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2" y="342900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8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4725E7-7193-482A-9589-6727614F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C176A1-3EA8-447F-969F-70743EFF2A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CO" sz="5100" b="1" dirty="0"/>
              <a:t>COLOMBIA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sz="4600" dirty="0"/>
              <a:t>2010 ley 1392/2010</a:t>
            </a:r>
          </a:p>
          <a:p>
            <a:pPr marL="0" indent="0">
              <a:buNone/>
            </a:pPr>
            <a:endParaRPr lang="es-CO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D742D"/>
              </a:buClr>
              <a:defRPr/>
            </a:pPr>
            <a:r>
              <a:rPr lang="es-ES" sz="4600" dirty="0">
                <a:solidFill>
                  <a:prstClr val="black">
                    <a:lumMod val="65000"/>
                    <a:lumOff val="35000"/>
                  </a:prst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Crónicamente debilitantes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D742D"/>
              </a:buClr>
              <a:defRPr/>
            </a:pPr>
            <a:r>
              <a:rPr lang="es-ES" sz="4600" dirty="0">
                <a:solidFill>
                  <a:prstClr val="black">
                    <a:lumMod val="65000"/>
                    <a:lumOff val="35000"/>
                  </a:prst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Graves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D742D"/>
              </a:buClr>
              <a:defRPr/>
            </a:pPr>
            <a:r>
              <a:rPr lang="es-ES" sz="4600" dirty="0">
                <a:solidFill>
                  <a:prstClr val="black">
                    <a:lumMod val="65000"/>
                    <a:lumOff val="35000"/>
                  </a:prst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Amenazan la vida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D742D"/>
              </a:buClr>
              <a:defRPr/>
            </a:pPr>
            <a:r>
              <a:rPr lang="es-ES" sz="4600" dirty="0">
                <a:solidFill>
                  <a:prstClr val="black">
                    <a:lumMod val="65000"/>
                    <a:lumOff val="35000"/>
                  </a:prst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Prevalencia menor de 1 por cada 5.000 personas ( ley 1438/2011)</a:t>
            </a:r>
          </a:p>
          <a:p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C303D1-DB4E-4193-95A2-602031E8D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5148539" cy="4351047"/>
          </a:xfrm>
        </p:spPr>
        <p:txBody>
          <a:bodyPr>
            <a:noAutofit/>
          </a:bodyPr>
          <a:lstStyle/>
          <a:p>
            <a:r>
              <a:rPr lang="es-CO" sz="1400" dirty="0"/>
              <a:t>LEY 1751 , articulo 11, Sujetos de especial atención , no restricciones de PBSS</a:t>
            </a:r>
          </a:p>
          <a:p>
            <a:r>
              <a:rPr lang="es-CO" sz="1400" dirty="0"/>
              <a:t>Ley 1392/2010, ley 1438/2011</a:t>
            </a:r>
          </a:p>
          <a:p>
            <a:r>
              <a:rPr lang="es-CO" sz="1400" dirty="0"/>
              <a:t>Decreto 1954/12 ,sistema de información</a:t>
            </a:r>
          </a:p>
          <a:p>
            <a:r>
              <a:rPr lang="es-CO" sz="1400" dirty="0"/>
              <a:t>Resolución 0430/12 primer listado de enfermedades huérfanas 2,149</a:t>
            </a:r>
          </a:p>
          <a:p>
            <a:r>
              <a:rPr lang="es-CO" sz="1400" dirty="0"/>
              <a:t>Resolución 3681/13 censo de enfermedades huérfanas</a:t>
            </a:r>
          </a:p>
          <a:p>
            <a:r>
              <a:rPr lang="es-CO" sz="1400" dirty="0"/>
              <a:t>Circular 049/2015 , Información obligatoria por el SIVIGILA</a:t>
            </a:r>
          </a:p>
          <a:p>
            <a:r>
              <a:rPr lang="es-CO" sz="1400" dirty="0"/>
              <a:t>Resolución 123/2015 censo hemofilia</a:t>
            </a:r>
          </a:p>
          <a:p>
            <a:r>
              <a:rPr lang="es-CO" sz="1400" dirty="0"/>
              <a:t>Resolución 946/2019</a:t>
            </a:r>
          </a:p>
          <a:p>
            <a:r>
              <a:rPr lang="es-CO" sz="1400" dirty="0"/>
              <a:t>Protocolo de vigilancia en salud publica código 342, INS 2019</a:t>
            </a:r>
          </a:p>
        </p:txBody>
      </p:sp>
    </p:spTree>
    <p:extLst>
      <p:ext uri="{BB962C8B-B14F-4D97-AF65-F5344CB8AC3E}">
        <p14:creationId xmlns:p14="http://schemas.microsoft.com/office/powerpoint/2010/main" val="224108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70182-4DB2-414E-A92C-3513834E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84ECFF-EF53-4028-A1A7-717AD4D0E1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/>
              <a:t>Desafío médico</a:t>
            </a:r>
          </a:p>
          <a:p>
            <a:r>
              <a:rPr lang="es-CO" dirty="0"/>
              <a:t>Tiempo promedio de diagnostico de 5 a 10 años</a:t>
            </a:r>
          </a:p>
          <a:p>
            <a:r>
              <a:rPr lang="es-CO" dirty="0"/>
              <a:t>80% de origen genético</a:t>
            </a:r>
          </a:p>
          <a:p>
            <a:r>
              <a:rPr lang="es-CO" dirty="0"/>
              <a:t>Promedio de sobrevida no mayor a 10 años</a:t>
            </a:r>
          </a:p>
          <a:p>
            <a:r>
              <a:rPr lang="es-CO" dirty="0"/>
              <a:t>Solo 400 con medicamentos específicos y no paliativos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5DF8E3-5C0D-4B60-98A7-7892E4180B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b="1" dirty="0"/>
              <a:t>DATOS </a:t>
            </a:r>
          </a:p>
          <a:p>
            <a:r>
              <a:rPr lang="es-CO" dirty="0"/>
              <a:t>Censo del 2013, 13.000 pacientes</a:t>
            </a:r>
          </a:p>
          <a:p>
            <a:r>
              <a:rPr lang="es-CO" b="1" dirty="0"/>
              <a:t>DICIEMBRE 2018 (SISPRO)</a:t>
            </a:r>
          </a:p>
          <a:p>
            <a:r>
              <a:rPr lang="es-CO" dirty="0"/>
              <a:t>36.000 pacientes</a:t>
            </a:r>
          </a:p>
          <a:p>
            <a:pPr lvl="1"/>
            <a:r>
              <a:rPr lang="es-CO" dirty="0"/>
              <a:t>4.700 censo de hemofilia</a:t>
            </a:r>
          </a:p>
          <a:p>
            <a:pPr lvl="1"/>
            <a:r>
              <a:rPr lang="es-CO" dirty="0"/>
              <a:t>11.000 censo 2013</a:t>
            </a:r>
          </a:p>
          <a:p>
            <a:pPr lvl="1"/>
            <a:r>
              <a:rPr lang="es-CO" dirty="0"/>
              <a:t>12,000 MIPRES</a:t>
            </a:r>
          </a:p>
          <a:p>
            <a:pPr lvl="1"/>
            <a:r>
              <a:rPr lang="es-CO" dirty="0"/>
              <a:t>9,300 por SIVIGILA</a:t>
            </a:r>
          </a:p>
        </p:txBody>
      </p:sp>
      <p:pic>
        <p:nvPicPr>
          <p:cNvPr id="7" name="Imagen 6" descr="Imagen que contiene captura de pantalla, texto&#10;&#10;Descripción generada automáticamente">
            <a:extLst>
              <a:ext uri="{FF2B5EF4-FFF2-40B4-BE49-F238E27FC236}">
                <a16:creationId xmlns:a16="http://schemas.microsoft.com/office/drawing/2014/main" id="{504C124C-11D0-4012-B359-4D7EB94A4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87" y="1270000"/>
            <a:ext cx="1944550" cy="4823691"/>
          </a:xfrm>
          <a:prstGeom prst="rect">
            <a:avLst/>
          </a:prstGeom>
        </p:spPr>
      </p:pic>
      <p:pic>
        <p:nvPicPr>
          <p:cNvPr id="2050" name="Picture 2" descr="Resultado de imagen para SISPRO">
            <a:extLst>
              <a:ext uri="{FF2B5EF4-FFF2-40B4-BE49-F238E27FC236}">
                <a16:creationId xmlns:a16="http://schemas.microsoft.com/office/drawing/2014/main" id="{DF646DE0-2CDE-44E0-980C-1CE36D12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30" y="5403186"/>
            <a:ext cx="3571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5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E5A0F5-6633-4C55-83A9-4C6230FF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74FA9B6-7513-4D6C-B8F3-640461D0D02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9439275" cy="4389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2392">
                  <a:extLst>
                    <a:ext uri="{9D8B030D-6E8A-4147-A177-3AD203B41FA5}">
                      <a16:colId xmlns:a16="http://schemas.microsoft.com/office/drawing/2014/main" val="3562838154"/>
                    </a:ext>
                  </a:extLst>
                </a:gridCol>
                <a:gridCol w="1763038">
                  <a:extLst>
                    <a:ext uri="{9D8B030D-6E8A-4147-A177-3AD203B41FA5}">
                      <a16:colId xmlns:a16="http://schemas.microsoft.com/office/drawing/2014/main" val="1818811337"/>
                    </a:ext>
                  </a:extLst>
                </a:gridCol>
                <a:gridCol w="1513845">
                  <a:extLst>
                    <a:ext uri="{9D8B030D-6E8A-4147-A177-3AD203B41FA5}">
                      <a16:colId xmlns:a16="http://schemas.microsoft.com/office/drawing/2014/main" val="1039763760"/>
                    </a:ext>
                  </a:extLst>
                </a:gridCol>
              </a:tblGrid>
              <a:tr h="579177"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solidFill>
                            <a:srgbClr val="FFFFFF"/>
                          </a:solidFill>
                          <a:effectLst/>
                        </a:rPr>
                        <a:t>Diagnóstico</a:t>
                      </a:r>
                      <a:endParaRPr lang="es-CO" sz="16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solidFill>
                            <a:srgbClr val="FFFFFF"/>
                          </a:solidFill>
                          <a:effectLst/>
                        </a:rPr>
                        <a:t>Número de Casos</a:t>
                      </a:r>
                      <a:endParaRPr lang="es-CO" sz="16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600" kern="1200" dirty="0">
                          <a:solidFill>
                            <a:srgbClr val="FFFFFF"/>
                          </a:solidFill>
                          <a:effectLst/>
                        </a:rPr>
                        <a:t>Número de Personas</a:t>
                      </a:r>
                      <a:endParaRPr lang="es-CO" sz="16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63522827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DEFICIT CONGENITO DEL FACTOR VIII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2.667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2.667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3875336119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ENFERMEDAD DE VON WILLEBRAND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2.558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2.558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2371999117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ESCLEROSIS MULTIPLE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2.041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2.041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476664382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SINDROME DE GUILLAIN-BARRE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1.410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1.410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849026804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MIASTENIA GRAVE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1.120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1.120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1071742024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FIBROSIS QUISTICA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932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932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2633889667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ESTATURA BAJA POR ANOMALIA CUALITATIVA DE HORMONA DE CRECIMIENTO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866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866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1989452806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ESCLEROSIS SISTEMICA CUTANEA DIFUSA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>
                          <a:effectLst/>
                        </a:rPr>
                        <a:t>832</a:t>
                      </a:r>
                      <a:endParaRPr lang="es-CO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832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2572322701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HIPERTENSION ARTERIAL PULMONAR IDIOPATICA Y/O FAMILIAR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>
                          <a:effectLst/>
                        </a:rPr>
                        <a:t>796</a:t>
                      </a:r>
                      <a:endParaRPr lang="es-CO" sz="18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796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2053185848"/>
                  </a:ext>
                </a:extLst>
              </a:tr>
              <a:tr h="365786">
                <a:tc>
                  <a:txBody>
                    <a:bodyPr/>
                    <a:lstStyle/>
                    <a:p>
                      <a:pPr marL="0" algn="l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400" kern="1200" dirty="0">
                          <a:solidFill>
                            <a:srgbClr val="FFFFFF"/>
                          </a:solidFill>
                          <a:effectLst/>
                        </a:rPr>
                        <a:t>DISPLASIA BRONCOPULMONAR</a:t>
                      </a:r>
                      <a:endParaRPr lang="es-CO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794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tc>
                  <a:txBody>
                    <a:bodyPr/>
                    <a:lstStyle/>
                    <a:p>
                      <a:pPr marL="0" algn="ctr" defTabSz="109728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effectLst/>
                        </a:rPr>
                        <a:t>794</a:t>
                      </a:r>
                      <a:endParaRPr lang="es-C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45713" marB="45713" anchor="ctr"/>
                </a:tc>
                <a:extLst>
                  <a:ext uri="{0D108BD9-81ED-4DB2-BD59-A6C34878D82A}">
                    <a16:rowId xmlns:a16="http://schemas.microsoft.com/office/drawing/2014/main" val="4065100261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6A5CBF2-FCD5-49D0-83B9-674E9424B74A}"/>
              </a:ext>
            </a:extLst>
          </p:cNvPr>
          <p:cNvSpPr/>
          <p:nvPr/>
        </p:nvSpPr>
        <p:spPr>
          <a:xfrm>
            <a:off x="661181" y="6197599"/>
            <a:ext cx="768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i="1" dirty="0">
                <a:solidFill>
                  <a:srgbClr val="1C1C1C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Fuente: Bodega de Datos de SISPRO (SGD), Registro Pacientes con EH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i="1" dirty="0">
                <a:solidFill>
                  <a:srgbClr val="1C1C1C"/>
                </a:solidFill>
                <a:latin typeface="Arial" panose="020B0604020202020204" pitchFamily="34" charset="0"/>
              </a:rPr>
              <a:t>Fecha de corte: enero 31 de 2019</a:t>
            </a:r>
          </a:p>
        </p:txBody>
      </p:sp>
    </p:spTree>
    <p:extLst>
      <p:ext uri="{BB962C8B-B14F-4D97-AF65-F5344CB8AC3E}">
        <p14:creationId xmlns:p14="http://schemas.microsoft.com/office/powerpoint/2010/main" val="21883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BF4D287-4659-4BCD-BF74-A245DE08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2C658B-F973-432B-8968-3D7C0796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9781"/>
            <a:ext cx="10515600" cy="435133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altLang="es-CO" dirty="0"/>
              <a:t>Prestación centrada en control del precio de tarifas en la atención y en los medicamentos para controlar el gasto en salud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altLang="es-CO" dirty="0"/>
              <a:t>Deficiencias en la gestión clínica y administrativa.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altLang="es-CO" dirty="0"/>
              <a:t>Contratación de servicios no  Programas de atención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altLang="es-CO" dirty="0"/>
              <a:t>Mientras que algunos medicamentos de alto precio tienen beneficios considerables, otros solo proporcionan mejoras marginales a los resultados de los pacientes. 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altLang="es-CO" dirty="0"/>
              <a:t>Los precios parecen más determinados por las condiciones del mercado que por cualquier concepto de valor en términos de beneficios clínicos o adicionales para los pacientes.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altLang="es-CO" dirty="0"/>
              <a:t>Descoordinación entre programas y servicios y la creciente importancia a su financiación</a:t>
            </a:r>
          </a:p>
          <a:p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58C344-783C-436B-854E-0F4597928DF3}"/>
              </a:ext>
            </a:extLst>
          </p:cNvPr>
          <p:cNvSpPr/>
          <p:nvPr/>
        </p:nvSpPr>
        <p:spPr>
          <a:xfrm>
            <a:off x="1033670" y="19120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>
                <a:solidFill>
                  <a:srgbClr val="004FA3"/>
                </a:solidFill>
              </a:rPr>
              <a:t>QUÉ IDENTIFICAMOS EN EL MANEJO DE ESTAS ENFERMEDADES?</a:t>
            </a:r>
            <a:br>
              <a:rPr lang="es-ES_tradnl" b="1" dirty="0">
                <a:solidFill>
                  <a:srgbClr val="004FA3"/>
                </a:solidFill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711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00DA2-E62F-4EC0-A35E-78E0EC48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0A7A0E-04E0-4208-BF25-57B8ED79CE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SIVIGILA</a:t>
            </a:r>
          </a:p>
          <a:p>
            <a:r>
              <a:rPr lang="es-CO" dirty="0"/>
              <a:t>Enfermedades huérfanas , de obligatorio reporte</a:t>
            </a:r>
          </a:p>
          <a:p>
            <a:r>
              <a:rPr lang="es-CO" dirty="0"/>
              <a:t>Sirve para</a:t>
            </a:r>
          </a:p>
          <a:p>
            <a:r>
              <a:rPr lang="es-CO" dirty="0"/>
              <a:t>Calcular prevalencias</a:t>
            </a:r>
          </a:p>
          <a:p>
            <a:r>
              <a:rPr lang="es-CO" dirty="0"/>
              <a:t>Necesidades de investigación</a:t>
            </a:r>
          </a:p>
          <a:p>
            <a:r>
              <a:rPr lang="es-CO" dirty="0"/>
              <a:t>Análisis de resultados en salud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FFE50F-2C83-4922-A521-543D30B76E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O" dirty="0"/>
              <a:t>Tienen dos códigos , CD10, y número de enfermedad</a:t>
            </a:r>
          </a:p>
          <a:p>
            <a:r>
              <a:rPr lang="es-CO" dirty="0"/>
              <a:t>Lo pueden reportar IPS, EPS</a:t>
            </a:r>
          </a:p>
          <a:p>
            <a:r>
              <a:rPr lang="es-CO" dirty="0"/>
              <a:t>Para recetar por MIPRES deben estar reportadas</a:t>
            </a:r>
          </a:p>
          <a:p>
            <a:r>
              <a:rPr lang="es-CO" dirty="0"/>
              <a:t>Hay reporte inicial de sospecha</a:t>
            </a:r>
          </a:p>
          <a:p>
            <a:r>
              <a:rPr lang="es-CO" dirty="0"/>
              <a:t>Reporte definitivo , con el informe de la prueba  “</a:t>
            </a:r>
            <a:r>
              <a:rPr lang="es-CO" dirty="0" err="1"/>
              <a:t>gold</a:t>
            </a:r>
            <a:r>
              <a:rPr lang="es-CO" dirty="0"/>
              <a:t> estándar”</a:t>
            </a:r>
          </a:p>
          <a:p>
            <a:r>
              <a:rPr lang="es-CO" dirty="0"/>
              <a:t>Comité médico de la IPS , para confirmar Diagnostico antiguo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89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2B9E-DBA8-491D-8E05-D0B3CD01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88D3AF-A146-4AF6-AC7B-BCBFA3A2D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Mejoramiento en las redes de atención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6FC083-0FAC-4C10-A339-6EDCB698B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CO" sz="5600" dirty="0"/>
              <a:t>Resolución 651 2018</a:t>
            </a:r>
          </a:p>
          <a:p>
            <a:r>
              <a:rPr lang="es-CO" sz="5600" dirty="0"/>
              <a:t>Definición de la red de atención en enfermedades huérfanas</a:t>
            </a:r>
          </a:p>
          <a:p>
            <a:r>
              <a:rPr lang="es-CO" sz="5600" dirty="0"/>
              <a:t>Diagnostico</a:t>
            </a:r>
          </a:p>
          <a:p>
            <a:r>
              <a:rPr lang="es-CO" sz="5600" dirty="0"/>
              <a:t>Tratamiento</a:t>
            </a:r>
          </a:p>
          <a:p>
            <a:r>
              <a:rPr lang="es-CO" sz="5600" dirty="0"/>
              <a:t>Farmacia</a:t>
            </a:r>
          </a:p>
          <a:p>
            <a:r>
              <a:rPr lang="es-CO" sz="5600" dirty="0"/>
              <a:t>Lineamientos técnicos en la circular 011 /2016</a:t>
            </a:r>
          </a:p>
          <a:p>
            <a:r>
              <a:rPr lang="es-CO" sz="5600" b="1" dirty="0"/>
              <a:t>FIN ULTIMO DEFINICION DE ESTANDARES</a:t>
            </a:r>
          </a:p>
          <a:p>
            <a:pPr>
              <a:lnSpc>
                <a:spcPct val="110000"/>
              </a:lnSpc>
              <a:buClr>
                <a:srgbClr val="FD742D"/>
              </a:buClr>
              <a:defRPr/>
            </a:pPr>
            <a:r>
              <a:rPr lang="es-E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Organización</a:t>
            </a:r>
          </a:p>
          <a:p>
            <a:pPr>
              <a:lnSpc>
                <a:spcPct val="110000"/>
              </a:lnSpc>
              <a:buClr>
                <a:srgbClr val="FD742D"/>
              </a:buClr>
              <a:defRPr/>
            </a:pPr>
            <a:r>
              <a:rPr lang="es-E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Gestión de la prestación de servicios</a:t>
            </a:r>
          </a:p>
          <a:p>
            <a:pPr>
              <a:lnSpc>
                <a:spcPct val="110000"/>
              </a:lnSpc>
              <a:buClr>
                <a:srgbClr val="FD742D"/>
              </a:buClr>
              <a:defRPr/>
            </a:pPr>
            <a:r>
              <a:rPr lang="es-ES" sz="5600" dirty="0">
                <a:solidFill>
                  <a:srgbClr val="5C84CC"/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 </a:t>
            </a:r>
            <a:r>
              <a:rPr lang="es-ES" sz="5600" dirty="0">
                <a:solidFill>
                  <a:prstClr val="black">
                    <a:lumMod val="65000"/>
                    <a:lumOff val="35000"/>
                  </a:prst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Seguimiento y evaluación a la gestión de prestación de    servicios y a los resultados en salud  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1E76870-301D-41EE-AB7C-3FB9532A2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565" y="2202221"/>
            <a:ext cx="4185618" cy="576262"/>
          </a:xfrm>
        </p:spPr>
        <p:txBody>
          <a:bodyPr/>
          <a:lstStyle/>
          <a:p>
            <a:r>
              <a:rPr lang="es-CO" dirty="0"/>
              <a:t>Protección de los derechos por la Supersalud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CF67EBF-2527-428D-8C2E-A95FCCB41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2166" y="2944283"/>
            <a:ext cx="4185617" cy="33041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Atención especializada 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Disponibilidad de adecuado TH en salud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Oportunidad – Derecho al </a:t>
            </a:r>
            <a:r>
              <a:rPr lang="es-E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Dx</a:t>
            </a: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 y Autorización de servicios de salud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Cuidadores 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Atención especial para menores de edad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Acceso oportuno a tecnologías en salud 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Continuidad en el tratamiento 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Participación social en salud 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Sanciones </a:t>
            </a:r>
          </a:p>
          <a:p>
            <a:pPr marL="257175" indent="-257175">
              <a:lnSpc>
                <a:spcPct val="110000"/>
              </a:lnSpc>
              <a:buClr>
                <a:srgbClr val="5C84CC"/>
              </a:buClr>
              <a:buFontTx/>
              <a:buAutoNum type="arabicPeriod"/>
              <a:defRPr/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 Light" panose="020B0402020204020204" pitchFamily="34" charset="0"/>
                <a:ea typeface="Sinkin Sans 500 Medium" charset="0"/>
                <a:cs typeface="Helvetica"/>
              </a:rPr>
              <a:t>Inspección, vigilancia y control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10939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B0FA5CAE-2659-4F15-9EFF-6F2E5361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575" y="1485900"/>
            <a:ext cx="9144000" cy="2387600"/>
          </a:xfrm>
        </p:spPr>
        <p:txBody>
          <a:bodyPr/>
          <a:lstStyle/>
          <a:p>
            <a:pPr eaLnBrk="1" hangingPunct="1">
              <a:defRPr/>
            </a:pPr>
            <a:r>
              <a:rPr lang="es-CO" altLang="es-CO" b="1" dirty="0">
                <a:solidFill>
                  <a:schemeClr val="accent1">
                    <a:lumMod val="50000"/>
                  </a:schemeClr>
                </a:solidFill>
              </a:rPr>
              <a:t>Atención sanitaria </a:t>
            </a:r>
          </a:p>
        </p:txBody>
      </p:sp>
      <p:sp>
        <p:nvSpPr>
          <p:cNvPr id="33795" name="Subtítulo 2">
            <a:extLst>
              <a:ext uri="{FF2B5EF4-FFF2-40B4-BE49-F238E27FC236}">
                <a16:creationId xmlns:a16="http://schemas.microsoft.com/office/drawing/2014/main" id="{33A234DE-5215-45FE-82D6-EBF440614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CO" altLang="es-CO"/>
          </a:p>
        </p:txBody>
      </p:sp>
      <p:pic>
        <p:nvPicPr>
          <p:cNvPr id="33796" name="Imagen 1">
            <a:extLst>
              <a:ext uri="{FF2B5EF4-FFF2-40B4-BE49-F238E27FC236}">
                <a16:creationId xmlns:a16="http://schemas.microsoft.com/office/drawing/2014/main" id="{5F818067-C746-4A7B-96AE-D1C96A5B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289050"/>
            <a:ext cx="84804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6775930-E6E8-4695-A461-86C30427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REALIDAD DE LAS ENFERMEDADES HUERFANAS EN COLOMBIA 2019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F03DA0A-F04A-49B2-88B8-E2774E2EE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SOCIEDAD CIVIL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3F4167F4-D276-44E7-9D3E-149EB5144B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CO" dirty="0"/>
              <a:t>Desarrollo de la ley 1392/10</a:t>
            </a:r>
          </a:p>
          <a:p>
            <a:r>
              <a:rPr lang="es-CO" dirty="0"/>
              <a:t>Participación activa y permanente en la mesa Nacional de enfermedades huérfanas (2012, reuniones mensuales)</a:t>
            </a:r>
          </a:p>
          <a:p>
            <a:r>
              <a:rPr lang="es-CO" dirty="0"/>
              <a:t>Creación del Observatorio Interinstitucional de enfermedades huérfanas</a:t>
            </a:r>
          </a:p>
          <a:p>
            <a:r>
              <a:rPr lang="es-CO" dirty="0"/>
              <a:t>Mesa de seguimiento en la Supersalud</a:t>
            </a:r>
          </a:p>
          <a:p>
            <a:r>
              <a:rPr lang="es-CO" dirty="0"/>
              <a:t>Ley de Tamizaje Neonatal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4DE7391-8A88-4786-A4D8-AC25EAB05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/>
              <a:t>SOCIEDADES CIENTÍFICAS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DB94FD0-3B5E-4DE6-B419-51BE973A94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s-CO" dirty="0"/>
              <a:t>Pocas inicialmente</a:t>
            </a:r>
          </a:p>
          <a:p>
            <a:r>
              <a:rPr lang="es-CO" dirty="0"/>
              <a:t>Listado de enfermedades huérfanas</a:t>
            </a:r>
          </a:p>
          <a:p>
            <a:r>
              <a:rPr lang="es-CO" dirty="0"/>
              <a:t>Pruebas “Gold estándar”</a:t>
            </a:r>
          </a:p>
          <a:p>
            <a:r>
              <a:rPr lang="es-CO" dirty="0"/>
              <a:t>Solicitud de inclusión al CUPS de pruebas diagnosticas</a:t>
            </a:r>
          </a:p>
          <a:p>
            <a:r>
              <a:rPr lang="es-CO" dirty="0"/>
              <a:t>Confirmar que estudios genéticos están en el PABS</a:t>
            </a:r>
          </a:p>
          <a:p>
            <a:r>
              <a:rPr lang="es-CO" dirty="0"/>
              <a:t>Colaboradores en todos los foros de educación realizados</a:t>
            </a:r>
          </a:p>
        </p:txBody>
      </p:sp>
    </p:spTree>
    <p:extLst>
      <p:ext uri="{BB962C8B-B14F-4D97-AF65-F5344CB8AC3E}">
        <p14:creationId xmlns:p14="http://schemas.microsoft.com/office/powerpoint/2010/main" val="18211199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1112</Words>
  <Application>Microsoft Office PowerPoint</Application>
  <PresentationFormat>Panorámica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GillSans Light</vt:lpstr>
      <vt:lpstr>Trebuchet MS</vt:lpstr>
      <vt:lpstr>Wingdings</vt:lpstr>
      <vt:lpstr>Wingdings 3</vt:lpstr>
      <vt:lpstr>Faceta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  <vt:lpstr>Atención sanitaria 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  <vt:lpstr>REALIDAD DE LAS ENFERMEDADES HUERFANAS EN COLOMBIA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REALIDAD DE LAS ENFERMEDADES HUERFANAS EN COLOMBIA 2019</dc:title>
  <dc:creator>sergio robledo riaga</dc:creator>
  <cp:lastModifiedBy>sergio robledo riaga</cp:lastModifiedBy>
  <cp:revision>6</cp:revision>
  <dcterms:created xsi:type="dcterms:W3CDTF">2019-05-14T01:32:18Z</dcterms:created>
  <dcterms:modified xsi:type="dcterms:W3CDTF">2019-05-14T01:49:04Z</dcterms:modified>
</cp:coreProperties>
</file>