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4" r:id="rId1"/>
    <p:sldMasterId id="2147483727" r:id="rId2"/>
    <p:sldMasterId id="2147483731" r:id="rId3"/>
    <p:sldMasterId id="2147483831" r:id="rId4"/>
    <p:sldMasterId id="2147483842" r:id="rId5"/>
    <p:sldMasterId id="2147483870" r:id="rId6"/>
    <p:sldMasterId id="2147483878" r:id="rId7"/>
    <p:sldMasterId id="2147483894" r:id="rId8"/>
  </p:sldMasterIdLst>
  <p:notesMasterIdLst>
    <p:notesMasterId r:id="rId39"/>
  </p:notesMasterIdLst>
  <p:handoutMasterIdLst>
    <p:handoutMasterId r:id="rId40"/>
  </p:handoutMasterIdLst>
  <p:sldIdLst>
    <p:sldId id="2145707223" r:id="rId9"/>
    <p:sldId id="7971" r:id="rId10"/>
    <p:sldId id="2147376252" r:id="rId11"/>
    <p:sldId id="2145707222" r:id="rId12"/>
    <p:sldId id="2147376251" r:id="rId13"/>
    <p:sldId id="2147376267" r:id="rId14"/>
    <p:sldId id="2147376268" r:id="rId15"/>
    <p:sldId id="2147376276" r:id="rId16"/>
    <p:sldId id="2147376258" r:id="rId17"/>
    <p:sldId id="2147376263" r:id="rId18"/>
    <p:sldId id="2147376253" r:id="rId19"/>
    <p:sldId id="2147376269" r:id="rId20"/>
    <p:sldId id="2147376272" r:id="rId21"/>
    <p:sldId id="2145707234" r:id="rId22"/>
    <p:sldId id="2147376257" r:id="rId23"/>
    <p:sldId id="2147376259" r:id="rId24"/>
    <p:sldId id="2147376260" r:id="rId25"/>
    <p:sldId id="2147376265" r:id="rId26"/>
    <p:sldId id="2147376262" r:id="rId27"/>
    <p:sldId id="2147376261" r:id="rId28"/>
    <p:sldId id="2145707236" r:id="rId29"/>
    <p:sldId id="2147376273" r:id="rId30"/>
    <p:sldId id="2147376274" r:id="rId31"/>
    <p:sldId id="2147376278" r:id="rId32"/>
    <p:sldId id="2147376279" r:id="rId33"/>
    <p:sldId id="2147376280" r:id="rId34"/>
    <p:sldId id="2147376281" r:id="rId35"/>
    <p:sldId id="2147376282" r:id="rId36"/>
    <p:sldId id="2147376284" r:id="rId37"/>
    <p:sldId id="2145707233" r:id="rId38"/>
  </p:sldIdLst>
  <p:sldSz cx="12192000" cy="6858000"/>
  <p:notesSz cx="6858000" cy="9144000"/>
  <p:embeddedFontLst>
    <p:embeddedFont>
      <p:font typeface="Arial Narrow" panose="020B060602020203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Helvetica" panose="020B0604020202020204" pitchFamily="34" charset="0"/>
      <p:regular r:id="rId55"/>
      <p:bold r:id="rId56"/>
      <p:italic r:id="rId57"/>
      <p:boldItalic r:id="rId58"/>
    </p:embeddedFont>
    <p:embeddedFont>
      <p:font typeface="Raleway" pitchFamily="2" charset="0"/>
      <p:regular r:id="rId59"/>
      <p:bold r:id="rId60"/>
      <p:italic r:id="rId61"/>
      <p:boldItalic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24" userDrawn="1">
          <p15:clr>
            <a:srgbClr val="A4A3A4"/>
          </p15:clr>
        </p15:guide>
        <p15:guide id="2" pos="1248" userDrawn="1">
          <p15:clr>
            <a:srgbClr val="A4A3A4"/>
          </p15:clr>
        </p15:guide>
        <p15:guide id="3" orient="horz" pos="3912" userDrawn="1">
          <p15:clr>
            <a:srgbClr val="A4A3A4"/>
          </p15:clr>
        </p15:guide>
        <p15:guide id="4" pos="6872" userDrawn="1">
          <p15:clr>
            <a:srgbClr val="A4A3A4"/>
          </p15:clr>
        </p15:guide>
        <p15:guide id="5" orient="horz" pos="840" userDrawn="1">
          <p15:clr>
            <a:srgbClr val="A4A3A4"/>
          </p15:clr>
        </p15:guide>
        <p15:guide id="6" orient="horz" pos="26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Morgan" initials="JM" lastIdx="10" clrIdx="0"/>
  <p:cmAuthor id="2" name="Jeff Stumpf" initials="JS" lastIdx="5" clrIdx="1"/>
  <p:cmAuthor id="3" name="Allan Tenorio" initials="AT" lastIdx="2" clrIdx="2"/>
  <p:cmAuthor id="4" name="Boris" initials="B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F"/>
    <a:srgbClr val="002D72"/>
    <a:srgbClr val="071D49"/>
    <a:srgbClr val="FFFFFF"/>
    <a:srgbClr val="E40046"/>
    <a:srgbClr val="44546A"/>
    <a:srgbClr val="FF6600"/>
    <a:srgbClr val="D0D3D3"/>
    <a:srgbClr val="828D15"/>
    <a:srgbClr val="EB1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9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>
        <p:guide orient="horz" pos="1224"/>
        <p:guide pos="1248"/>
        <p:guide orient="horz" pos="3912"/>
        <p:guide pos="6872"/>
        <p:guide orient="horz" pos="840"/>
        <p:guide orient="horz" pos="2640"/>
      </p:guideLst>
    </p:cSldViewPr>
  </p:slideViewPr>
  <p:outlineViewPr>
    <p:cViewPr>
      <p:scale>
        <a:sx n="33" d="100"/>
        <a:sy n="33" d="100"/>
      </p:scale>
      <p:origin x="0" y="-639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59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2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238794014384563"/>
          <c:y val="0.11751872248559429"/>
          <c:w val="0.57279033302655358"/>
          <c:h val="0.659996751170339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DTG + TDF/FTC (N=358)</c:v>
                </c:pt>
              </c:strCache>
            </c:strRef>
          </c:tx>
          <c:spPr>
            <a:solidFill>
              <a:srgbClr val="F84D0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9037744037087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F5-4970-82DC-E85E79D32D31}"/>
                </c:ext>
              </c:extLst>
            </c:dLbl>
            <c:dLbl>
              <c:idx val="1"/>
              <c:layout>
                <c:manualLayout>
                  <c:x val="2.3474178403755869E-3"/>
                  <c:y val="2.9037744037087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F5-4970-82DC-E85E79D32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&gt;500,000 c/mL</c:v>
                </c:pt>
                <c:pt idx="1">
                  <c:v>&gt;400,000 c/mL</c:v>
                </c:pt>
                <c:pt idx="2">
                  <c:v>&gt;250,000 c/mL</c:v>
                </c:pt>
                <c:pt idx="3">
                  <c:v>&gt;100,000 c/mL</c:v>
                </c:pt>
                <c:pt idx="4">
                  <c:v>≤100,000 c/mL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80</c:v>
                </c:pt>
                <c:pt idx="1">
                  <c:v>83</c:v>
                </c:pt>
                <c:pt idx="2">
                  <c:v>89</c:v>
                </c:pt>
                <c:pt idx="3">
                  <c:v>90</c:v>
                </c:pt>
                <c:pt idx="4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F5-4970-82DC-E85E79D32D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DTG + 3TC (N=356)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cap="all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0F5-4970-82DC-E85E79D32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&gt;500,000 c/mL</c:v>
                </c:pt>
                <c:pt idx="1">
                  <c:v>&gt;400,000 c/mL</c:v>
                </c:pt>
                <c:pt idx="2">
                  <c:v>&gt;250,000 c/mL</c:v>
                </c:pt>
                <c:pt idx="3">
                  <c:v>&gt;100,000 c/mL</c:v>
                </c:pt>
                <c:pt idx="4">
                  <c:v>≤100,000 c/mL</c:v>
                </c:pt>
              </c:strCache>
            </c:strRef>
          </c:cat>
          <c:val>
            <c:numRef>
              <c:f>Sheet1!$C$2:$C$6</c:f>
              <c:numCache>
                <c:formatCode>0</c:formatCode>
                <c:ptCount val="5"/>
                <c:pt idx="0">
                  <c:v>85</c:v>
                </c:pt>
                <c:pt idx="1">
                  <c:v>89</c:v>
                </c:pt>
                <c:pt idx="2">
                  <c:v>88</c:v>
                </c:pt>
                <c:pt idx="3">
                  <c:v>92</c:v>
                </c:pt>
                <c:pt idx="4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F5-4970-82DC-E85E79D32D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139986432"/>
        <c:axId val="141017856"/>
      </c:barChart>
      <c:catAx>
        <c:axId val="1399864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Baseline VL strata</a:t>
                </a:r>
              </a:p>
            </c:rich>
          </c:tx>
          <c:layout>
            <c:manualLayout>
              <c:xMode val="edge"/>
              <c:yMode val="edge"/>
              <c:x val="0"/>
              <c:y val="0.257813553904341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1017856"/>
        <c:crosses val="autoZero"/>
        <c:auto val="1"/>
        <c:lblAlgn val="ctr"/>
        <c:lblOffset val="100"/>
        <c:noMultiLvlLbl val="0"/>
      </c:catAx>
      <c:valAx>
        <c:axId val="141017856"/>
        <c:scaling>
          <c:orientation val="minMax"/>
          <c:max val="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defRPr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HIV-1 RNA &lt;50 c/mL, %</a:t>
                </a:r>
              </a:p>
            </c:rich>
          </c:tx>
          <c:layout>
            <c:manualLayout>
              <c:xMode val="edge"/>
              <c:yMode val="edge"/>
              <c:x val="0.41553879708698382"/>
              <c:y val="0.88683579590169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39986432"/>
        <c:crosses val="autoZero"/>
        <c:crossBetween val="between"/>
        <c:majorUnit val="20"/>
      </c:valAx>
      <c:spPr>
        <a:noFill/>
        <a:ln w="25384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799"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18881568375384"/>
          <c:y val="0"/>
          <c:w val="0.68697653864695485"/>
          <c:h val="0.9110222531293462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tx1"/>
              </a:solidFill>
              <a:ln>
                <a:noFill/>
              </a:ln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E7C9-41BE-B7B4-605FAEAA3D6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1-E7C9-41BE-B7B4-605FAEAA3D6B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2-E7C9-41BE-B7B4-605FAEAA3D6B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3-E7C9-41BE-B7B4-605FAEAA3D6B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4-E7C9-41BE-B7B4-605FAEAA3D6B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5-E7C9-41BE-B7B4-605FAEAA3D6B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6-E7C9-41BE-B7B4-605FAEAA3D6B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07-E7C9-41BE-B7B4-605FAEAA3D6B}"/>
              </c:ext>
            </c:extLst>
          </c:dPt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08-E7C9-41BE-B7B4-605FAEAA3D6B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009-E7C9-41BE-B7B4-605FAEAA3D6B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00A-E7C9-41BE-B7B4-605FAEAA3D6B}"/>
              </c:ext>
            </c:extLst>
          </c:dPt>
          <c:dPt>
            <c:idx val="23"/>
            <c:bubble3D val="0"/>
            <c:extLst>
              <c:ext xmlns:c16="http://schemas.microsoft.com/office/drawing/2014/chart" uri="{C3380CC4-5D6E-409C-BE32-E72D297353CC}">
                <c16:uniqueId val="{0000000B-E7C9-41BE-B7B4-605FAEAA3D6B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0C-E7C9-41BE-B7B4-605FAEAA3D6B}"/>
              </c:ext>
            </c:extLst>
          </c:dPt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00D-E7C9-41BE-B7B4-605FAEAA3D6B}"/>
              </c:ext>
            </c:extLst>
          </c:dPt>
          <c:dPt>
            <c:idx val="29"/>
            <c:bubble3D val="0"/>
            <c:extLst>
              <c:ext xmlns:c16="http://schemas.microsoft.com/office/drawing/2014/chart" uri="{C3380CC4-5D6E-409C-BE32-E72D297353CC}">
                <c16:uniqueId val="{0000000E-E7C9-41BE-B7B4-605FAEAA3D6B}"/>
              </c:ext>
            </c:extLst>
          </c:dPt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00F-E7C9-41BE-B7B4-605FAEAA3D6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10-E7C9-41BE-B7B4-605FAEAA3D6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11-E7C9-41BE-B7B4-605FAEAA3D6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12-E7C9-41BE-B7B4-605FAEAA3D6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13-E7C9-41BE-B7B4-605FAEAA3D6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14-E7C9-41BE-B7B4-605FAEAA3D6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15-E7C9-41BE-B7B4-605FAEAA3D6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16-E7C9-41BE-B7B4-605FAEAA3D6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17-E7C9-41BE-B7B4-605FAEAA3D6B}"/>
              </c:ext>
            </c:extLst>
          </c:dPt>
          <c:dPt>
            <c:idx val="49"/>
            <c:bubble3D val="0"/>
            <c:extLst>
              <c:ext xmlns:c16="http://schemas.microsoft.com/office/drawing/2014/chart" uri="{C3380CC4-5D6E-409C-BE32-E72D297353CC}">
                <c16:uniqueId val="{00000018-E7C9-41BE-B7B4-605FAEAA3D6B}"/>
              </c:ext>
            </c:extLst>
          </c:dPt>
          <c:dPt>
            <c:idx val="51"/>
            <c:bubble3D val="0"/>
            <c:extLst>
              <c:ext xmlns:c16="http://schemas.microsoft.com/office/drawing/2014/chart" uri="{C3380CC4-5D6E-409C-BE32-E72D297353CC}">
                <c16:uniqueId val="{00000019-E7C9-41BE-B7B4-605FAEAA3D6B}"/>
              </c:ext>
            </c:extLst>
          </c:dPt>
          <c:dPt>
            <c:idx val="53"/>
            <c:bubble3D val="0"/>
            <c:extLst>
              <c:ext xmlns:c16="http://schemas.microsoft.com/office/drawing/2014/chart" uri="{C3380CC4-5D6E-409C-BE32-E72D297353CC}">
                <c16:uniqueId val="{0000001A-E7C9-41BE-B7B4-605FAEAA3D6B}"/>
              </c:ext>
            </c:extLst>
          </c:dPt>
          <c:dPt>
            <c:idx val="55"/>
            <c:bubble3D val="0"/>
            <c:extLst>
              <c:ext xmlns:c16="http://schemas.microsoft.com/office/drawing/2014/chart" uri="{C3380CC4-5D6E-409C-BE32-E72D297353CC}">
                <c16:uniqueId val="{0000001B-E7C9-41BE-B7B4-605FAEAA3D6B}"/>
              </c:ext>
            </c:extLst>
          </c:dPt>
          <c:dPt>
            <c:idx val="57"/>
            <c:bubble3D val="0"/>
            <c:extLst>
              <c:ext xmlns:c16="http://schemas.microsoft.com/office/drawing/2014/chart" uri="{C3380CC4-5D6E-409C-BE32-E72D297353CC}">
                <c16:uniqueId val="{0000001C-E7C9-41BE-B7B4-605FAEAA3D6B}"/>
              </c:ext>
            </c:extLst>
          </c:dPt>
          <c:dPt>
            <c:idx val="59"/>
            <c:bubble3D val="0"/>
            <c:extLst>
              <c:ext xmlns:c16="http://schemas.microsoft.com/office/drawing/2014/chart" uri="{C3380CC4-5D6E-409C-BE32-E72D297353CC}">
                <c16:uniqueId val="{0000001D-E7C9-41BE-B7B4-605FAEAA3D6B}"/>
              </c:ext>
            </c:extLst>
          </c:dPt>
          <c:dPt>
            <c:idx val="61"/>
            <c:bubble3D val="0"/>
            <c:extLst>
              <c:ext xmlns:c16="http://schemas.microsoft.com/office/drawing/2014/chart" uri="{C3380CC4-5D6E-409C-BE32-E72D297353CC}">
                <c16:uniqueId val="{0000001E-E7C9-41BE-B7B4-605FAEAA3D6B}"/>
              </c:ext>
            </c:extLst>
          </c:dPt>
          <c:dPt>
            <c:idx val="63"/>
            <c:bubble3D val="0"/>
            <c:extLst>
              <c:ext xmlns:c16="http://schemas.microsoft.com/office/drawing/2014/chart" uri="{C3380CC4-5D6E-409C-BE32-E72D297353CC}">
                <c16:uniqueId val="{0000001F-E7C9-41BE-B7B4-605FAEAA3D6B}"/>
              </c:ext>
            </c:extLst>
          </c:dPt>
          <c:dPt>
            <c:idx val="65"/>
            <c:bubble3D val="0"/>
            <c:extLst>
              <c:ext xmlns:c16="http://schemas.microsoft.com/office/drawing/2014/chart" uri="{C3380CC4-5D6E-409C-BE32-E72D297353CC}">
                <c16:uniqueId val="{00000020-E7C9-41BE-B7B4-605FAEAA3D6B}"/>
              </c:ext>
            </c:extLst>
          </c:dPt>
          <c:dLbls>
            <c:dLbl>
              <c:idx val="0"/>
              <c:layout>
                <c:manualLayout>
                  <c:x val="-1.3893352616637268E-2"/>
                  <c:y val="3.2794296771714866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7C9-41BE-B7B4-605FAEAA3D6B}"/>
                </c:ext>
              </c:extLst>
            </c:dLbl>
            <c:dLbl>
              <c:idx val="1"/>
              <c:layout>
                <c:manualLayout>
                  <c:x val="-5.4833452636602296E-2"/>
                  <c:y val="3.807193743639188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C9-41BE-B7B4-605FAEAA3D6B}"/>
                </c:ext>
              </c:extLst>
            </c:dLbl>
            <c:dLbl>
              <c:idx val="2"/>
              <c:layout>
                <c:manualLayout>
                  <c:x val="-0.10498580534576035"/>
                  <c:y val="-4.647852082151839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7C9-41BE-B7B4-605FAEAA3D6B}"/>
                </c:ext>
              </c:extLst>
            </c:dLbl>
            <c:dLbl>
              <c:idx val="3"/>
              <c:layout>
                <c:manualLayout>
                  <c:x val="-2.3183084257324977E-2"/>
                  <c:y val="-5.0139393349863545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C9-41BE-B7B4-605FAEAA3D6B}"/>
                </c:ext>
              </c:extLst>
            </c:dLbl>
            <c:dLbl>
              <c:idx val="4"/>
              <c:layout>
                <c:manualLayout>
                  <c:x val="-9.5366499642090194E-2"/>
                  <c:y val="3.8842466120306389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7C9-41BE-B7B4-605FAEAA3D6B}"/>
                </c:ext>
              </c:extLst>
            </c:dLbl>
            <c:dLbl>
              <c:idx val="5"/>
              <c:layout>
                <c:manualLayout>
                  <c:x val="-9.917683929202576E-3"/>
                  <c:y val="1.240344956441338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C9-41BE-B7B4-605FAEAA3D6B}"/>
                </c:ext>
              </c:extLst>
            </c:dLbl>
            <c:dLbl>
              <c:idx val="6"/>
              <c:layout>
                <c:manualLayout>
                  <c:x val="-5.5779236863102648E-2"/>
                  <c:y val="1.426233498549703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7C9-41BE-B7B4-605FAEAA3D6B}"/>
                </c:ext>
              </c:extLst>
            </c:dLbl>
            <c:dLbl>
              <c:idx val="7"/>
              <c:layout>
                <c:manualLayout>
                  <c:x val="-5.7863852905552654E-2"/>
                  <c:y val="1.6121220406580622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C9-41BE-B7B4-605FAEAA3D6B}"/>
                </c:ext>
              </c:extLst>
            </c:dLbl>
            <c:dLbl>
              <c:idx val="8"/>
              <c:layout>
                <c:manualLayout>
                  <c:x val="-4.3271540608402576E-2"/>
                  <c:y val="1.7980105827664343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7C9-41BE-B7B4-605FAEAA3D6B}"/>
                </c:ext>
              </c:extLst>
            </c:dLbl>
            <c:dLbl>
              <c:idx val="9"/>
              <c:layout>
                <c:manualLayout>
                  <c:x val="-4.9525388735752671E-2"/>
                  <c:y val="1.426233498549703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C9-41BE-B7B4-605FAEAA3D6B}"/>
                </c:ext>
              </c:extLst>
            </c:dLbl>
            <c:dLbl>
              <c:idx val="10"/>
              <c:layout>
                <c:manualLayout>
                  <c:x val="-3.4933076438602599E-2"/>
                  <c:y val="1.9838991248747998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7C9-41BE-B7B4-605FAEAA3D6B}"/>
                </c:ext>
              </c:extLst>
            </c:dLbl>
            <c:dLbl>
              <c:idx val="11"/>
              <c:layout>
                <c:manualLayout>
                  <c:x val="-4.9525388735752671E-2"/>
                  <c:y val="1.7980105827664343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C9-41BE-B7B4-605FAEAA3D6B}"/>
                </c:ext>
              </c:extLst>
            </c:dLbl>
            <c:dLbl>
              <c:idx val="12"/>
              <c:layout>
                <c:manualLayout>
                  <c:x val="-4.9525388735752629E-2"/>
                  <c:y val="1.426233498549703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7C9-41BE-B7B4-605FAEAA3D6B}"/>
                </c:ext>
              </c:extLst>
            </c:dLbl>
            <c:dLbl>
              <c:idx val="13"/>
              <c:layout>
                <c:manualLayout>
                  <c:x val="-4.9525388735752594E-2"/>
                  <c:y val="-1.5479904936306863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9585921389623E-2"/>
                      <c:h val="2.48068991288267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7C9-41BE-B7B4-605FAEAA3D6B}"/>
                </c:ext>
              </c:extLst>
            </c:dLbl>
            <c:dLbl>
              <c:idx val="14"/>
              <c:layout>
                <c:manualLayout>
                  <c:x val="-1.2002299971652504E-2"/>
                  <c:y val="1.4262334985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7C9-41BE-B7B4-605FAEAA3D6B}"/>
                </c:ext>
              </c:extLst>
            </c:dLbl>
            <c:dLbl>
              <c:idx val="15"/>
              <c:layout>
                <c:manualLayout>
                  <c:x val="-5.1610004778202601E-2"/>
                  <c:y val="1.7980105827664308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C9-41BE-B7B4-605FAEAA3D6B}"/>
                </c:ext>
              </c:extLst>
            </c:dLbl>
            <c:dLbl>
              <c:idx val="16"/>
              <c:layout>
                <c:manualLayout>
                  <c:x val="-3.4933076438602557E-2"/>
                  <c:y val="2.169787666983165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7C9-41BE-B7B4-605FAEAA3D6B}"/>
                </c:ext>
              </c:extLst>
            </c:dLbl>
            <c:dLbl>
              <c:idx val="17"/>
              <c:layout>
                <c:manualLayout>
                  <c:x val="-3.4922571286892572E-2"/>
                  <c:y val="1.612122040658067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7C9-41BE-B7B4-605FAEAA3D6B}"/>
                </c:ext>
              </c:extLst>
            </c:dLbl>
            <c:dLbl>
              <c:idx val="18"/>
              <c:layout>
                <c:manualLayout>
                  <c:x val="-3.910230852350257E-2"/>
                  <c:y val="1.79801058276643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7C9-41BE-B7B4-605FAEAA3D6B}"/>
                </c:ext>
              </c:extLst>
            </c:dLbl>
            <c:dLbl>
              <c:idx val="19"/>
              <c:layout>
                <c:manualLayout>
                  <c:x val="-5.9937963796292675E-2"/>
                  <c:y val="1.79801058276643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C9-41BE-B7B4-605FAEAA3D6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b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Sheet1!$F$2:$F$6</c:f>
                <c:numCache>
                  <c:formatCode>General</c:formatCode>
                  <c:ptCount val="5"/>
                  <c:pt idx="0">
                    <c:v>28.199999999999996</c:v>
                  </c:pt>
                  <c:pt idx="1">
                    <c:v>20.799999999999997</c:v>
                  </c:pt>
                  <c:pt idx="2">
                    <c:v>12.6</c:v>
                  </c:pt>
                  <c:pt idx="3">
                    <c:v>6.5</c:v>
                  </c:pt>
                  <c:pt idx="4">
                    <c:v>3</c:v>
                  </c:pt>
                </c:numCache>
              </c:numRef>
            </c:plus>
            <c:minus>
              <c:numRef>
                <c:f>Sheet1!$E$2:$E$6</c:f>
                <c:numCache>
                  <c:formatCode>General</c:formatCode>
                  <c:ptCount val="5"/>
                  <c:pt idx="0">
                    <c:v>28.200000000000003</c:v>
                  </c:pt>
                  <c:pt idx="1">
                    <c:v>20.9</c:v>
                  </c:pt>
                  <c:pt idx="2">
                    <c:v>12.6</c:v>
                  </c:pt>
                  <c:pt idx="3">
                    <c:v>6.4</c:v>
                  </c:pt>
                  <c:pt idx="4">
                    <c:v>3</c:v>
                  </c:pt>
                </c:numCache>
              </c:numRef>
            </c:minus>
            <c:spPr>
              <a:ln w="15875"/>
            </c:spPr>
          </c:errBars>
          <c:xVal>
            <c:numRef>
              <c:f>Sheet1!$A$2:$A$6</c:f>
              <c:numCache>
                <c:formatCode>General</c:formatCode>
                <c:ptCount val="5"/>
                <c:pt idx="0">
                  <c:v>4.5999999999999996</c:v>
                </c:pt>
                <c:pt idx="1">
                  <c:v>5.6</c:v>
                </c:pt>
                <c:pt idx="2">
                  <c:v>-0.9</c:v>
                </c:pt>
                <c:pt idx="3">
                  <c:v>1.9</c:v>
                </c:pt>
                <c:pt idx="4">
                  <c:v>-2.8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0.5</c:v>
                </c:pt>
                <c:pt idx="1">
                  <c:v>1.6</c:v>
                </c:pt>
                <c:pt idx="2">
                  <c:v>2.4</c:v>
                </c:pt>
                <c:pt idx="3">
                  <c:v>3.5</c:v>
                </c:pt>
                <c:pt idx="4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E7C9-41BE-B7B4-605FAEAA3D6B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axId val="34426880"/>
        <c:axId val="34428416"/>
      </c:scatterChart>
      <c:valAx>
        <c:axId val="34426880"/>
        <c:scaling>
          <c:orientation val="minMax"/>
          <c:max val="4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="1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34428416"/>
        <c:crosses val="autoZero"/>
        <c:crossBetween val="midCat"/>
        <c:majorUnit val="10"/>
      </c:valAx>
      <c:valAx>
        <c:axId val="34428416"/>
        <c:scaling>
          <c:orientation val="minMax"/>
          <c:max val="5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9050">
            <a:solidFill>
              <a:schemeClr val="tx1"/>
            </a:solidFill>
          </a:ln>
        </c:spPr>
        <c:crossAx val="34426880"/>
        <c:crosses val="autoZero"/>
        <c:crossBetween val="midCat"/>
        <c:majorUnit val="1"/>
      </c:valAx>
      <c:spPr>
        <a:noFill/>
        <a:ln w="127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lang="en-US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468834363490601"/>
          <c:y val="8.52547058089419E-2"/>
          <c:w val="0.84596762403937897"/>
          <c:h val="0.87887729995088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DTG + 3TC (N=716)</c:v>
                </c:pt>
              </c:strCache>
            </c:strRef>
          </c:tx>
          <c:spPr>
            <a:solidFill>
              <a:srgbClr val="002F5F"/>
            </a:solidFill>
            <a:ln w="635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98</c:v>
                </c:pt>
                <c:pt idx="1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2-4AD8-B316-A8C474BFCB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DTG + TDF/FTC (N=717)</c:v>
                </c:pt>
              </c:strCache>
            </c:strRef>
          </c:tx>
          <c:spPr>
            <a:solidFill>
              <a:srgbClr val="FF6600"/>
            </a:solidFill>
            <a:ln w="635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98</c:v>
                </c:pt>
                <c:pt idx="1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92-4AD8-B316-A8C474BFCB12}"/>
            </c:ext>
          </c:extLst>
        </c:ser>
        <c:ser>
          <c:idx val="4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92-4AD8-B316-A8C474BFCB1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2"/>
              <c:pt idx="0">
                <c:v>HIV RNA</c:v>
              </c:pt>
              <c:pt idx="1">
                <c:v>CD4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Sheet1!$D$1:$D$3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92-4AD8-B316-A8C474BFCB12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DTG + 3TC (N=694)</c:v>
                </c:pt>
              </c:strCache>
            </c:strRef>
          </c:tx>
          <c:spPr>
            <a:solidFill>
              <a:srgbClr val="002F5F"/>
            </a:solidFill>
            <a:ln w="3175">
              <a:solidFill>
                <a:srgbClr val="000000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B92-4AD8-B316-A8C474BFCB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Sheet1!$E$2:$E$3</c:f>
              <c:numCache>
                <c:formatCode>0</c:formatCode>
                <c:ptCount val="2"/>
                <c:pt idx="0">
                  <c:v>99</c:v>
                </c:pt>
                <c:pt idx="1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92-4AD8-B316-A8C474BFCB12}"/>
            </c:ext>
          </c:extLst>
        </c:ser>
        <c:ser>
          <c:idx val="3"/>
          <c:order val="4"/>
          <c:tx>
            <c:strRef>
              <c:f>Sheet1!$F$1</c:f>
              <c:strCache>
                <c:ptCount val="1"/>
                <c:pt idx="0">
                  <c:v>DTG + TDF/FTC (N=693)</c:v>
                </c:pt>
              </c:strCache>
            </c:strRef>
          </c:tx>
          <c:spPr>
            <a:solidFill>
              <a:srgbClr val="FF6600"/>
            </a:solidFill>
            <a:ln w="3175">
              <a:solidFill>
                <a:srgbClr val="FF66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97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B92-4AD8-B316-A8C474BFCB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0"/>
        <c:axId val="2119944904"/>
        <c:axId val="2119948232"/>
      </c:barChart>
      <c:catAx>
        <c:axId val="2119944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9038">
            <a:solidFill>
              <a:srgbClr val="000000"/>
            </a:solidFill>
          </a:ln>
        </c:spPr>
        <c:txPr>
          <a:bodyPr/>
          <a:lstStyle/>
          <a:p>
            <a: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2119948232"/>
        <c:crosses val="autoZero"/>
        <c:auto val="1"/>
        <c:lblAlgn val="ctr"/>
        <c:lblOffset val="100"/>
        <c:noMultiLvlLbl val="0"/>
      </c:catAx>
      <c:valAx>
        <c:axId val="2119948232"/>
        <c:scaling>
          <c:orientation val="minMax"/>
          <c:max val="1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defRPr>
                </a:pP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Without TRDF, %</a:t>
                </a:r>
              </a:p>
            </c:rich>
          </c:tx>
          <c:layout>
            <c:manualLayout>
              <c:xMode val="edge"/>
              <c:yMode val="edge"/>
              <c:x val="4.1115369237980301E-3"/>
              <c:y val="0.23124860937196501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 w="19038">
            <a:solidFill>
              <a:srgbClr val="000000"/>
            </a:solidFill>
          </a:ln>
        </c:spPr>
        <c:txPr>
          <a:bodyPr/>
          <a:lstStyle/>
          <a:p>
            <a: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2119944904"/>
        <c:crosses val="autoZero"/>
        <c:crossBetween val="between"/>
        <c:majorUnit val="20"/>
      </c:valAx>
      <c:spPr>
        <a:noFill/>
        <a:ln w="25384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s-E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468834363490601"/>
          <c:y val="7.5560859607536598E-2"/>
          <c:w val="0.84596762403937897"/>
          <c:h val="0.88857114615228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DTG + 3TC (N=716)</c:v>
                </c:pt>
              </c:strCache>
            </c:strRef>
          </c:tx>
          <c:spPr>
            <a:solidFill>
              <a:srgbClr val="002F5F"/>
            </a:solidFill>
            <a:ln w="635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91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5-4B3C-9695-8781486ABA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DTG + TDF/FTC (N=717)</c:v>
                </c:pt>
              </c:strCache>
            </c:strRef>
          </c:tx>
          <c:spPr>
            <a:solidFill>
              <a:srgbClr val="FF6600"/>
            </a:solidFill>
            <a:ln w="635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94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5-4B3C-9695-8781486ABA4E}"/>
            </c:ext>
          </c:extLst>
        </c:ser>
        <c:ser>
          <c:idx val="4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5-4B3C-9695-8781486ABA4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2"/>
              <c:pt idx="0">
                <c:v>HIV RNA</c:v>
              </c:pt>
              <c:pt idx="1">
                <c:v>CD4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Sheet1!$D$1:$D$3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B5-4B3C-9695-8781486ABA4E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DTG + 3TC (N=694)</c:v>
                </c:pt>
              </c:strCache>
            </c:strRef>
          </c:tx>
          <c:spPr>
            <a:solidFill>
              <a:srgbClr val="002F5F"/>
            </a:solidFill>
            <a:ln w="3175">
              <a:solidFill>
                <a:srgbClr val="000000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CB5-4B3C-9695-8781486ABA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Sheet1!$E$2:$E$3</c:f>
              <c:numCache>
                <c:formatCode>0</c:formatCode>
                <c:ptCount val="2"/>
                <c:pt idx="0">
                  <c:v>92</c:v>
                </c:pt>
                <c:pt idx="1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5-4B3C-9695-8781486ABA4E}"/>
            </c:ext>
          </c:extLst>
        </c:ser>
        <c:ser>
          <c:idx val="3"/>
          <c:order val="4"/>
          <c:tx>
            <c:strRef>
              <c:f>Sheet1!$F$1</c:f>
              <c:strCache>
                <c:ptCount val="1"/>
                <c:pt idx="0">
                  <c:v>DTG + TDF/FTC (N=693)</c:v>
                </c:pt>
              </c:strCache>
            </c:strRef>
          </c:tx>
          <c:spPr>
            <a:solidFill>
              <a:srgbClr val="FF6600"/>
            </a:solidFill>
            <a:ln w="3175">
              <a:solidFill>
                <a:srgbClr val="FF66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90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B5-4B3C-9695-8781486ABA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0"/>
        <c:axId val="2120063816"/>
        <c:axId val="2120067144"/>
      </c:barChart>
      <c:catAx>
        <c:axId val="212006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9038">
            <a:solidFill>
              <a:srgbClr val="000000"/>
            </a:solidFill>
          </a:ln>
        </c:spPr>
        <c:txPr>
          <a:bodyPr/>
          <a:lstStyle/>
          <a:p>
            <a: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2120067144"/>
        <c:crosses val="autoZero"/>
        <c:auto val="1"/>
        <c:lblAlgn val="ctr"/>
        <c:lblOffset val="100"/>
        <c:noMultiLvlLbl val="0"/>
      </c:catAx>
      <c:valAx>
        <c:axId val="2120067144"/>
        <c:scaling>
          <c:orientation val="minMax"/>
          <c:max val="1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defRPr>
                </a:pP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HIV-1 RNA &lt;50 c/mL, %</a:t>
                </a:r>
              </a:p>
            </c:rich>
          </c:tx>
          <c:layout>
            <c:manualLayout>
              <c:xMode val="edge"/>
              <c:yMode val="edge"/>
              <c:x val="1.01888785127453E-2"/>
              <c:y val="0.15369783976072199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 w="19038">
            <a:solidFill>
              <a:srgbClr val="000000"/>
            </a:solidFill>
          </a:ln>
        </c:spPr>
        <c:txPr>
          <a:bodyPr/>
          <a:lstStyle/>
          <a:p>
            <a: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2120063816"/>
        <c:crosses val="autoZero"/>
        <c:crossBetween val="between"/>
        <c:majorUnit val="20"/>
      </c:valAx>
      <c:spPr>
        <a:noFill/>
        <a:ln w="25384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s-E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DEC95-AA1F-4928-BF31-418187ED3281}" type="datetimeFigureOut">
              <a:rPr lang="en-GB" smtClean="0"/>
              <a:pPr/>
              <a:t>14/11/2023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EF22B-9A79-4C26-976C-B5CED4BB150E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477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7172-BC8C-924A-8875-5AF02A436113}" type="datetimeFigureOut">
              <a:rPr lang="en-US" smtClean="0"/>
              <a:pPr/>
              <a:t>11/14/2023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8D311-A15E-D747-87D9-326963096DF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14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40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24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88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062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14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503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57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40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095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3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54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38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58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60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759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94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24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66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02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2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data demonstrates that high barrier to resistance agents such a DTG, LPV/r and DRV/r require multiple mutations to fail.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 DTG, requires a Q148H/K/R mutation plus 2 or more additional INI resistance mutations including such as G140A/C/S, E138A/K/T, or L74I to achieve phenotypic resistance. This is a significant genetic barrier for the virus it also incurs a fitness loss down the resistance pathway.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DTG, LPV/r and DRV/r are also very potent drugs with high inhibitory quotients which make it hard for the virus to select mutations which replicate in-vivo in the presence of the drug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recent literature summary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Cevik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2020) identified only 5 cases of VF with resistance in naïve and 10 in treatment experienced.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15 cases, 10 had either suboptimal DTG levels when they were measured or had documented poor adherence, and 3 had advanced HIV and severe active infections. The key point, failure with a DTG based regimen either 3DR or 2DR is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extremely rare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338A2-0395-4A64-89DB-BCA64538128F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984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77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23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0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06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92806-5901-4883-A507-247E9904E84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5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ox_Title_Bold Sub_Italic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A5AA2633-09F9-49AE-9D54-593639DB2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2"/>
            <a:ext cx="12192000" cy="339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1117600" y="5574792"/>
            <a:ext cx="8631936" cy="859536"/>
          </a:xfrm>
        </p:spPr>
        <p:txBody>
          <a:bodyPr/>
          <a:lstStyle>
            <a:lvl1pPr marL="0" indent="0">
              <a:buNone/>
              <a:defRPr sz="1050" i="1">
                <a:solidFill>
                  <a:schemeClr val="tx1"/>
                </a:solidFill>
              </a:defRPr>
            </a:lvl1pPr>
            <a:lvl2pPr marL="185733" indent="0">
              <a:buNone/>
              <a:defRPr/>
            </a:lvl2pPr>
            <a:lvl3pPr marL="380990" indent="0">
              <a:buNone/>
              <a:defRPr/>
            </a:lvl3pPr>
            <a:lvl4pPr marL="552437" indent="0">
              <a:buNone/>
              <a:defRPr/>
            </a:lvl4pPr>
            <a:lvl5pPr marL="71594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17600" y="2209804"/>
            <a:ext cx="8636000" cy="19542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17600" y="4648200"/>
            <a:ext cx="8631936" cy="908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1" i="0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33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67640"/>
            <a:ext cx="10565728" cy="787400"/>
          </a:xfrm>
          <a:noFill/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676400"/>
            <a:ext cx="10565728" cy="4419600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12801" y="6248400"/>
            <a:ext cx="10565726" cy="457200"/>
          </a:xfrm>
        </p:spPr>
        <p:txBody>
          <a:bodyPr tIns="0" rIns="0" bIns="0"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78528" y="6340475"/>
            <a:ext cx="591800" cy="365125"/>
          </a:xfrm>
        </p:spPr>
        <p:txBody>
          <a:bodyPr lIns="0" tIns="0" rIns="0" bIns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2BE16F37-D63B-443C-96C0-C234F1098F7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960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67640"/>
            <a:ext cx="10565728" cy="787400"/>
          </a:xfrm>
          <a:noFill/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12801" y="6248400"/>
            <a:ext cx="10565726" cy="457200"/>
          </a:xfrm>
        </p:spPr>
        <p:txBody>
          <a:bodyPr tIns="0" rIns="0" bIns="0"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78528" y="6340475"/>
            <a:ext cx="591800" cy="365125"/>
          </a:xfrm>
        </p:spPr>
        <p:txBody>
          <a:bodyPr lIns="0" tIns="0" rIns="0" bIns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2BE16F37-D63B-443C-96C0-C234F1098F7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01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4" y="0"/>
            <a:ext cx="12221633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25000"/>
              </a:spcAft>
              <a:buFontTx/>
              <a:buChar char="•"/>
              <a:defRPr/>
            </a:pPr>
            <a:endParaRPr lang="en-US" sz="2400" b="1" baseline="-25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-4233" y="3581400"/>
            <a:ext cx="12227984" cy="3278188"/>
          </a:xfrm>
          <a:prstGeom prst="rect">
            <a:avLst/>
          </a:prstGeom>
          <a:solidFill>
            <a:srgbClr val="DDDDDD"/>
          </a:solidFill>
          <a:ln w="0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25000"/>
              </a:spcAft>
              <a:defRPr/>
            </a:pPr>
            <a:endParaRPr lang="en-GB" sz="2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-4233" y="3429000"/>
            <a:ext cx="12227984" cy="0"/>
          </a:xfrm>
          <a:prstGeom prst="line">
            <a:avLst/>
          </a:prstGeom>
          <a:noFill/>
          <a:ln w="57150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-4233" y="3516313"/>
            <a:ext cx="12227984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559" y="457200"/>
            <a:ext cx="10566400" cy="2816352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619" y="4114800"/>
            <a:ext cx="10566400" cy="609600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827619" y="5029200"/>
            <a:ext cx="10566400" cy="9144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434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38D4A-F042-4F58-905F-5473818EB138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79BCB-4F6A-4FE8-AE2E-9DABE7BBBDC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546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4B9FF-F11F-4E6B-BD6F-0062BC103A59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1FC58-45A4-4C19-8D9F-15F20A99C7A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592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6E512-587D-4666-B2D8-39C056EF2E74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789FF-6A63-4039-B5C7-D31A76910B2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816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987A5-570F-40AD-A53E-393480E1B5C1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940F4-D00A-4FC2-883E-99715543351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11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C04A5-C275-4B2A-B19A-4F68D02E4F23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67A15-B748-42B2-B227-2E3AB4BEB94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48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6FF94-1165-4352-8114-AC06D60F62D5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730C2-D1CD-4393-91B5-EBFA0897170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87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2E4C9-1F50-4137-ACAC-FFC395A14CA4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2FD99-FDBF-4B36-BC90-7D4C7B76658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2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ox_Title_Italic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26D5FAB-929D-47F0-9DFC-0B12A489BF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2"/>
            <a:ext cx="12192000" cy="339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17600" y="2209804"/>
            <a:ext cx="8636000" cy="19542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17600" y="4648200"/>
            <a:ext cx="8631936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 i="1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03039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E388-B2B6-49AE-8AED-E75BAC52D027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0E12-6A75-49C4-B21C-312D85BAB9A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504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ADDAC-FC9E-44E4-9DB7-EF333D4CFA5E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B50BA-26D2-475A-9A10-96EF4ED2F00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176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D07E3-987F-46B6-83F0-716EE13BA99A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1C057-08A3-4F45-BA5F-5A15AE9BC4F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772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B40D-BD17-44F5-BD75-4C9A7037D898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031D-6E5E-4BD7-8358-75C15A9016F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500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图片 14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94477"/>
            <a:ext cx="122047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5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447927"/>
            <a:ext cx="10206567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6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2447927"/>
            <a:ext cx="19812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7F9DAA1B-23AA-413B-9AF2-1D2137C68170}" type="slidenum">
              <a:rPr lang="zh-CN" altLang="en-US"/>
              <a:pPr>
                <a:defRPr/>
              </a:pPr>
              <a:t>‹Nº›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355573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672643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2002394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00" y="6518366"/>
            <a:ext cx="262800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761B18-C432-4D9D-AFBC-23FB98288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456524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title (Global update in Header and Footer)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80802E-8C74-4F53-844D-46053432F0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1089025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>
                <a:solidFill>
                  <a:srgbClr val="EB1852"/>
                </a:solidFill>
                <a:latin typeface="Breakthrough" panose="02060603040202040303" pitchFamily="18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</p:spTree>
    <p:extLst>
      <p:ext uri="{BB962C8B-B14F-4D97-AF65-F5344CB8AC3E}">
        <p14:creationId xmlns:p14="http://schemas.microsoft.com/office/powerpoint/2010/main" val="15075051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71D4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198AC-B182-444C-B9E0-31ADF8583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47848" y="4041913"/>
            <a:ext cx="9888539" cy="1286370"/>
          </a:xfrm>
          <a:prstGeom prst="rect">
            <a:avLst/>
          </a:prstGeom>
        </p:spPr>
        <p:txBody>
          <a:bodyPr lIns="5400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Name of presenter</a:t>
            </a:r>
          </a:p>
          <a:p>
            <a:pPr lvl="1"/>
            <a:r>
              <a:rPr lang="en-US" dirty="0"/>
              <a:t>Affiliation/job position – use indent one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4424" cy="32598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177E2D-1600-4F80-BCA2-A1567083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365124"/>
            <a:ext cx="9888538" cy="3467736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396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6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4A0D9-3D7F-4161-89D9-84DBABE62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E6BB9-3111-4DC0-A200-9E80219C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365124"/>
            <a:ext cx="9888538" cy="4846956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080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4A0D9-3D7F-4161-89D9-84DBABE62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E6BB9-3111-4DC0-A200-9E80219C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365124"/>
            <a:ext cx="9888538" cy="4846956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219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6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93ED92E-3D94-4A33-A25F-DCDC7FA5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84935"/>
            <a:ext cx="10933113" cy="8835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5" y="6597878"/>
            <a:ext cx="5202687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30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2541" y="6597878"/>
            <a:ext cx="5523847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54638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Teal Sub_Bold Sub_Italic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176CF4-D79C-46EC-BBD5-882D3F4BBEE6}"/>
              </a:ext>
            </a:extLst>
          </p:cNvPr>
          <p:cNvCxnSpPr/>
          <p:nvPr userDrawn="1"/>
        </p:nvCxnSpPr>
        <p:spPr>
          <a:xfrm>
            <a:off x="624421" y="3647017"/>
            <a:ext cx="11567583" cy="0"/>
          </a:xfrm>
          <a:prstGeom prst="line">
            <a:avLst/>
          </a:prstGeom>
          <a:ln w="25400">
            <a:solidFill>
              <a:srgbClr val="E31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0149" y="3785617"/>
            <a:ext cx="10485120" cy="1014984"/>
          </a:xfrm>
        </p:spPr>
        <p:txBody>
          <a:bodyPr anchor="t">
            <a:normAutofit/>
          </a:bodyPr>
          <a:lstStyle>
            <a:lvl1pPr algn="l">
              <a:lnSpc>
                <a:spcPts val="2400"/>
              </a:lnSpc>
              <a:defRPr sz="1600" b="1" i="0" cap="none" baseline="0">
                <a:solidFill>
                  <a:srgbClr val="00879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110149" y="990602"/>
            <a:ext cx="10485120" cy="2480563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E318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10149" y="4828881"/>
            <a:ext cx="10485120" cy="838200"/>
          </a:xfrm>
        </p:spPr>
        <p:txBody>
          <a:bodyPr/>
          <a:lstStyle>
            <a:lvl1pPr marL="0" indent="0">
              <a:buNone/>
              <a:defRPr sz="1200" b="1"/>
            </a:lvl1pPr>
            <a:lvl2pPr marL="185733" indent="0">
              <a:buNone/>
              <a:defRPr b="1"/>
            </a:lvl2pPr>
            <a:lvl3pPr marL="380990" indent="0">
              <a:buNone/>
              <a:defRPr b="1"/>
            </a:lvl3pPr>
            <a:lvl4pPr marL="552437" indent="0">
              <a:buNone/>
              <a:defRPr b="1"/>
            </a:lvl4pPr>
            <a:lvl5pPr marL="715944" indent="0">
              <a:buNone/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1110149" y="5705576"/>
            <a:ext cx="10485120" cy="750063"/>
          </a:xfrm>
        </p:spPr>
        <p:txBody>
          <a:bodyPr/>
          <a:lstStyle>
            <a:lvl1pPr marL="0" indent="0">
              <a:buNone/>
              <a:defRPr sz="1050" i="1"/>
            </a:lvl1pPr>
            <a:lvl2pPr marL="185733" indent="0">
              <a:buNone/>
              <a:defRPr/>
            </a:lvl2pPr>
            <a:lvl3pPr marL="380990" indent="0">
              <a:buNone/>
              <a:defRPr/>
            </a:lvl3pPr>
            <a:lvl4pPr marL="552437" indent="0">
              <a:buNone/>
              <a:defRPr/>
            </a:lvl4pPr>
            <a:lvl5pPr marL="71594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456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65D52E-38D8-4762-B9F9-9EA6D135B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5" y="1592263"/>
            <a:ext cx="10933113" cy="46228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93ED92E-3D94-4A33-A25F-DCDC7FA5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84935"/>
            <a:ext cx="10933113" cy="8835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6597878"/>
            <a:ext cx="5202687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30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2541" y="6597878"/>
            <a:ext cx="5523847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69414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C930-9E52-40D9-B746-8AA48305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65D52E-38D8-4762-B9F9-9EA6D135B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6" y="1592263"/>
            <a:ext cx="5148000" cy="46228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C32327-31B3-4425-A977-201C9FADA9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388" y="1592263"/>
            <a:ext cx="5148000" cy="45735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5" y="6597878"/>
            <a:ext cx="5202687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30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2541" y="6597878"/>
            <a:ext cx="5523847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330075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C930-9E52-40D9-B746-8AA48305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A461A907-F581-4AFD-A269-23BE91D06D41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803275" y="1592263"/>
            <a:ext cx="10933113" cy="45735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6597878"/>
            <a:ext cx="5202687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30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2541" y="6597878"/>
            <a:ext cx="5523847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1521845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 -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C930-9E52-40D9-B746-8AA48305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65D52E-38D8-4762-B9F9-9EA6D135B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5" y="1592263"/>
            <a:ext cx="10933113" cy="46228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9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6597878"/>
            <a:ext cx="5202687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30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2541" y="6597878"/>
            <a:ext cx="5523847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577742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5" y="6597878"/>
            <a:ext cx="5202687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30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2541" y="6597878"/>
            <a:ext cx="5523847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1779237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5AE0D20-52C4-48A2-89D4-172F2B1999E4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Rectangle 55">
            <a:extLst>
              <a:ext uri="{FF2B5EF4-FFF2-40B4-BE49-F238E27FC236}">
                <a16:creationId xmlns:a16="http://schemas.microsoft.com/office/drawing/2014/main" id="{BF36614D-B8F2-481E-A87C-8DAC5BE930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C37FFD4-1B69-49FD-AB11-399DEBA13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3358209"/>
            <a:ext cx="3827419" cy="1247410"/>
          </a:xfrm>
          <a:prstGeom prst="rect">
            <a:avLst/>
          </a:prstGeom>
        </p:spPr>
      </p:pic>
      <p:pic>
        <p:nvPicPr>
          <p:cNvPr id="22" name="Picture 3" descr="CCO_HIV_RGB.jpg">
            <a:extLst>
              <a:ext uri="{FF2B5EF4-FFF2-40B4-BE49-F238E27FC236}">
                <a16:creationId xmlns:a16="http://schemas.microsoft.com/office/drawing/2014/main" id="{43B64CC0-EEA1-49B6-8FEE-32711ACF5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4"/>
          <a:stretch>
            <a:fillRect/>
          </a:stretch>
        </p:blipFill>
        <p:spPr bwMode="auto">
          <a:xfrm>
            <a:off x="8148638" y="5891213"/>
            <a:ext cx="367188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515A54-8674-49F7-B1B4-23E0F7F8AB6D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042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37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DD0001-9342-455E-88A6-08ABADA3E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06745F-7DB6-4D4F-AFDB-384384B4DF79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278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95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1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5F35EE-BFAC-491A-98FC-0E7D2F146DD0}"/>
              </a:ext>
            </a:extLst>
          </p:cNvPr>
          <p:cNvCxnSpPr/>
          <p:nvPr userDrawn="1"/>
        </p:nvCxnSpPr>
        <p:spPr>
          <a:xfrm>
            <a:off x="624421" y="1062567"/>
            <a:ext cx="11567583" cy="0"/>
          </a:xfrm>
          <a:prstGeom prst="line">
            <a:avLst/>
          </a:prstGeom>
          <a:ln w="25400">
            <a:solidFill>
              <a:srgbClr val="E31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350963"/>
            <a:ext cx="11144251" cy="44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6" y="152401"/>
            <a:ext cx="100583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1200" y="6294120"/>
            <a:ext cx="11143488" cy="182880"/>
          </a:xfrm>
        </p:spPr>
        <p:txBody>
          <a:bodyPr/>
          <a:lstStyle>
            <a:lvl1pPr marL="0" indent="0" algn="r">
              <a:buNone/>
              <a:defRPr sz="7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1200" y="5862320"/>
            <a:ext cx="11143488" cy="365760"/>
          </a:xfrm>
        </p:spPr>
        <p:txBody>
          <a:bodyPr anchor="b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673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34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4760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358DEB-BBFD-49BD-91E5-BCABE57F0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3358209"/>
            <a:ext cx="3827419" cy="124741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F15D22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Picture 3" descr="CCO_HIV_RGB.jpg">
            <a:extLst>
              <a:ext uri="{FF2B5EF4-FFF2-40B4-BE49-F238E27FC236}">
                <a16:creationId xmlns:a16="http://schemas.microsoft.com/office/drawing/2014/main" id="{D119244E-D5F0-4D18-8BCF-9ED4E8191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4"/>
          <a:stretch>
            <a:fillRect/>
          </a:stretch>
        </p:blipFill>
        <p:spPr bwMode="auto">
          <a:xfrm>
            <a:off x="8148638" y="5891213"/>
            <a:ext cx="367188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640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- Gray">
    <p:bg>
      <p:bgPr>
        <a:solidFill>
          <a:srgbClr val="D0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EFCFACB-866A-455B-8F69-93CD9F3D3D6E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483292" cy="42672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F645C7C-F0D4-4F5C-8D68-FB851D5670AC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 dirty="0">
                <a:solidFill>
                  <a:schemeClr val="tx1"/>
                </a:solidFill>
              </a:rPr>
              <a:t>IDWeek 2020™; October 21-25, 2020; Virtual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5A9598-132B-4791-AA81-8424EC568A8B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rgbClr val="071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951345F-605B-4B05-8202-DE3B46F9CD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1828800"/>
            <a:ext cx="9144000" cy="25603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9680979-CC01-4E77-8530-905039B45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280" y="4572000"/>
            <a:ext cx="9144000" cy="908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tx2"/>
                </a:solidFill>
                <a:effectLst/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F6C3D1-ED36-45A1-94EC-A54358432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280" y="5303520"/>
            <a:ext cx="9144000" cy="859536"/>
          </a:xfrm>
        </p:spPr>
        <p:txBody>
          <a:bodyPr/>
          <a:lstStyle>
            <a:lvl1pPr marL="0" indent="0">
              <a:buNone/>
              <a:defRPr sz="1150" i="1">
                <a:solidFill>
                  <a:schemeClr val="tx1"/>
                </a:solidFill>
              </a:defRPr>
            </a:lvl1pPr>
            <a:lvl2pPr marL="247644" indent="0">
              <a:buNone/>
              <a:defRPr/>
            </a:lvl2pPr>
            <a:lvl3pPr marL="507987" indent="0">
              <a:buNone/>
              <a:defRPr/>
            </a:lvl3pPr>
            <a:lvl4pPr marL="736582" indent="0">
              <a:buNone/>
              <a:defRPr/>
            </a:lvl4pPr>
            <a:lvl5pPr marL="95459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90AADF-112C-4300-8D1F-49B825951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485899" cy="434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06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93">
          <p15:clr>
            <a:srgbClr val="FBAE40"/>
          </p15:clr>
        </p15:guide>
        <p15:guide id="4" pos="561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orient="horz" pos="4159">
          <p15:clr>
            <a:srgbClr val="FBAE40"/>
          </p15:clr>
        </p15:guide>
        <p15:guide id="7" orient="horz" pos="93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Gray">
    <p:bg>
      <p:bgPr>
        <a:solidFill>
          <a:srgbClr val="D0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5EF343-BC1C-4481-AB08-1FEA749ADFA1}"/>
              </a:ext>
            </a:extLst>
          </p:cNvPr>
          <p:cNvCxnSpPr/>
          <p:nvPr userDrawn="1"/>
        </p:nvCxnSpPr>
        <p:spPr>
          <a:xfrm rot="1200000">
            <a:off x="1109664" y="-409575"/>
            <a:ext cx="0" cy="6850380"/>
          </a:xfrm>
          <a:prstGeom prst="line">
            <a:avLst/>
          </a:prstGeom>
          <a:ln w="25400" cap="sq">
            <a:solidFill>
              <a:srgbClr val="E4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548C306-055E-4E11-A507-A1F28C273740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 dirty="0">
                <a:solidFill>
                  <a:schemeClr val="tx1"/>
                </a:solidFill>
              </a:rPr>
              <a:t>IDWeek 2020™; October 21-25, 2020; Virtual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A343B2-0BB0-4C07-85D9-BE40CD7987FA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EBB7A876-30A6-4294-849D-215C94465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" y="3093106"/>
            <a:ext cx="9448800" cy="246949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3BAFCA-3624-452E-85A4-8E4C1CBC89C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640080" cy="18414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B97EE3-F253-4A71-B5C1-6A01EEC062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51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0" y="1350964"/>
            <a:ext cx="1114425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269CE4D-2347-44B5-ABE1-5082EFF06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A834DD-6116-4B73-BBE9-851C2D5E28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815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1BDFE1-7D83-4C75-AB1F-B7E84E75F7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50080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672622E9-B50D-4DD4-BEBE-8BF8C87BBD65}"/>
              </a:ext>
            </a:extLst>
          </p:cNvPr>
          <p:cNvSpPr>
            <a:spLocks noGrp="1" noChangeArrowheads="1"/>
          </p:cNvSpPr>
          <p:nvPr>
            <p:ph idx="21"/>
          </p:nvPr>
        </p:nvSpPr>
        <p:spPr bwMode="auto">
          <a:xfrm>
            <a:off x="6469887" y="1341820"/>
            <a:ext cx="53848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US" altLang="en-US" noProof="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350964"/>
            <a:ext cx="5384800" cy="437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31C29-6C0E-4A47-B9A7-C55071F93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58B5B0-AA36-4F59-94DC-3FDB41691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7340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 2 Columns with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672622E9-B50D-4DD4-BEBE-8BF8C87BBD65}"/>
              </a:ext>
            </a:extLst>
          </p:cNvPr>
          <p:cNvSpPr>
            <a:spLocks noGrp="1" noChangeArrowheads="1"/>
          </p:cNvSpPr>
          <p:nvPr>
            <p:ph idx="21"/>
          </p:nvPr>
        </p:nvSpPr>
        <p:spPr bwMode="auto">
          <a:xfrm>
            <a:off x="6469887" y="1783080"/>
            <a:ext cx="5384800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US" altLang="en-US" noProof="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783080"/>
            <a:ext cx="5384798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31C29-6C0E-4A47-B9A7-C55071F93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7245587-433B-4369-BF10-2F4987B1F1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0" y="1371600"/>
            <a:ext cx="5384799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33319C2-39F1-4EB2-A346-E3025727F8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9888" y="1371600"/>
            <a:ext cx="5384799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DBF9288-11FB-4CAD-85DF-1DB1DD1DF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55654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sual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DF670-0F1E-4B34-A98C-FC23A60B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1CEE7A-9BCB-401D-ADE3-C49764F2B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AC3FD-09E3-4FF5-A0F9-A72F20D7F301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98AEDB1-EAF6-4F1C-B9DE-513484F4DD5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11198" y="1081088"/>
            <a:ext cx="11143488" cy="4608000"/>
          </a:xfrm>
          <a:noFill/>
        </p:spPr>
        <p:txBody>
          <a:bodyPr/>
          <a:lstStyle>
            <a:lvl1pPr algn="ctr">
              <a:defRPr sz="1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relevant icon below to add full-page content (eg, image of chart of table). Delete blue comment/caption boxes if not required.</a:t>
            </a:r>
            <a:endParaRPr lang="en-GB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93652455-A371-49E9-8A18-90D2825EBD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196" y="1285875"/>
            <a:ext cx="2924631" cy="1080000"/>
          </a:xfrm>
          <a:custGeom>
            <a:avLst/>
            <a:gdLst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880000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4237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87093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1740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6386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1080000">
                <a:moveTo>
                  <a:pt x="0" y="0"/>
                </a:moveTo>
                <a:lnTo>
                  <a:pt x="2880000" y="0"/>
                </a:lnTo>
                <a:lnTo>
                  <a:pt x="2496386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16000" tIns="180000" rIns="288000" bIns="180000" anchor="ctr" anchorCtr="0"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supporting text (max 20 words)</a:t>
            </a:r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5706BE0-1A84-4568-A914-0DF963ADAB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2687" y="5148000"/>
            <a:ext cx="2951999" cy="360001"/>
          </a:xfrm>
          <a:custGeom>
            <a:avLst/>
            <a:gdLst>
              <a:gd name="connsiteX0" fmla="*/ 0 w 2952000"/>
              <a:gd name="connsiteY0" fmla="*/ 0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0 w 2952000"/>
              <a:gd name="connsiteY4" fmla="*/ 0 h 360000"/>
              <a:gd name="connsiteX0" fmla="*/ 128588 w 2952000"/>
              <a:gd name="connsiteY0" fmla="*/ 0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128588 w 2952000"/>
              <a:gd name="connsiteY4" fmla="*/ 0 h 360000"/>
              <a:gd name="connsiteX0" fmla="*/ 133350 w 2952000"/>
              <a:gd name="connsiteY0" fmla="*/ 2381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133350 w 2952000"/>
              <a:gd name="connsiteY4" fmla="*/ 2381 h 360000"/>
              <a:gd name="connsiteX0" fmla="*/ 133350 w 2952000"/>
              <a:gd name="connsiteY0" fmla="*/ 0 h 360001"/>
              <a:gd name="connsiteX1" fmla="*/ 2952000 w 2952000"/>
              <a:gd name="connsiteY1" fmla="*/ 1 h 360001"/>
              <a:gd name="connsiteX2" fmla="*/ 2952000 w 2952000"/>
              <a:gd name="connsiteY2" fmla="*/ 360001 h 360001"/>
              <a:gd name="connsiteX3" fmla="*/ 0 w 2952000"/>
              <a:gd name="connsiteY3" fmla="*/ 360001 h 360001"/>
              <a:gd name="connsiteX4" fmla="*/ 133350 w 2952000"/>
              <a:gd name="connsiteY4" fmla="*/ 0 h 3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000" h="360001">
                <a:moveTo>
                  <a:pt x="133350" y="0"/>
                </a:moveTo>
                <a:lnTo>
                  <a:pt x="2952000" y="1"/>
                </a:lnTo>
                <a:lnTo>
                  <a:pt x="2952000" y="360001"/>
                </a:lnTo>
                <a:lnTo>
                  <a:pt x="0" y="360001"/>
                </a:lnTo>
                <a:lnTo>
                  <a:pt x="13335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80000" tIns="0" rIns="216000" anchor="ctr" anchorCtr="0"/>
          <a:lstStyle>
            <a:lvl1pPr algn="r">
              <a:defRPr sz="700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add image caption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51B2302-A57D-40EE-B085-D87F3134DC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27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8C45ED-4BF9-46B1-82B5-CD4CF1A38C33}"/>
              </a:ext>
            </a:extLst>
          </p:cNvPr>
          <p:cNvCxnSpPr/>
          <p:nvPr userDrawn="1"/>
        </p:nvCxnSpPr>
        <p:spPr>
          <a:xfrm>
            <a:off x="624421" y="1062567"/>
            <a:ext cx="11567583" cy="0"/>
          </a:xfrm>
          <a:prstGeom prst="line">
            <a:avLst/>
          </a:prstGeom>
          <a:ln w="25400">
            <a:solidFill>
              <a:srgbClr val="E31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6" y="152401"/>
            <a:ext cx="100583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1200" y="6294120"/>
            <a:ext cx="11143488" cy="182880"/>
          </a:xfrm>
        </p:spPr>
        <p:txBody>
          <a:bodyPr/>
          <a:lstStyle>
            <a:lvl1pPr marL="0" indent="0" algn="r">
              <a:buNone/>
              <a:defRPr sz="7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1200" y="5862320"/>
            <a:ext cx="11143488" cy="365760"/>
          </a:xfrm>
        </p:spPr>
        <p:txBody>
          <a:bodyPr anchor="b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075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71D4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198AC-B182-444C-B9E0-31ADF8583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47848" y="4041913"/>
            <a:ext cx="9888539" cy="1286370"/>
          </a:xfrm>
          <a:prstGeom prst="rect">
            <a:avLst/>
          </a:prstGeom>
        </p:spPr>
        <p:txBody>
          <a:bodyPr lIns="5400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Name of presenter</a:t>
            </a:r>
          </a:p>
          <a:p>
            <a:pPr lvl="1"/>
            <a:r>
              <a:rPr lang="en-US" dirty="0"/>
              <a:t>Affiliation/job position – use indent one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4424" cy="32598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177E2D-1600-4F80-BCA2-A1567083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365124"/>
            <a:ext cx="9888538" cy="3467736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490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4A0D9-3D7F-4161-89D9-84DBABE62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E6BB9-3111-4DC0-A200-9E80219C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365124"/>
            <a:ext cx="9888538" cy="4846956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5902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4A0D9-3D7F-4161-89D9-84DBABE62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E6BB9-3111-4DC0-A200-9E80219C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365124"/>
            <a:ext cx="9888538" cy="4846956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713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6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6" y="6597878"/>
            <a:ext cx="4919346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9380" y="6597878"/>
            <a:ext cx="5267008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93ED92E-3D94-4A33-A25F-DCDC7FA5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84935"/>
            <a:ext cx="10933113" cy="8835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98039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65D52E-38D8-4762-B9F9-9EA6D135B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5" y="1592263"/>
            <a:ext cx="10933113" cy="46228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6" y="6597878"/>
            <a:ext cx="4919346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9380" y="6597878"/>
            <a:ext cx="5267008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93ED92E-3D94-4A33-A25F-DCDC7FA5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84935"/>
            <a:ext cx="10933113" cy="8835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896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C930-9E52-40D9-B746-8AA48305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65D52E-38D8-4762-B9F9-9EA6D135B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6" y="1592263"/>
            <a:ext cx="5148000" cy="46228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C32327-31B3-4425-A977-201C9FADA9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388" y="1592263"/>
            <a:ext cx="5148000" cy="45735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6" y="6597878"/>
            <a:ext cx="4919346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9380" y="6597878"/>
            <a:ext cx="5267008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9045723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C930-9E52-40D9-B746-8AA48305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A461A907-F581-4AFD-A269-23BE91D06D41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803275" y="1592263"/>
            <a:ext cx="10933113" cy="45735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6" y="6597878"/>
            <a:ext cx="4919346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9380" y="6597878"/>
            <a:ext cx="5267008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1984579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 -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C930-9E52-40D9-B746-8AA48305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65D52E-38D8-4762-B9F9-9EA6D135B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5" y="1592263"/>
            <a:ext cx="10933113" cy="46228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9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1132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0CB4685-B433-48FF-AE43-428CB33006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6" y="6597878"/>
            <a:ext cx="4919346" cy="10772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300"/>
              </a:spcBef>
              <a:buNone/>
              <a:defRPr sz="700"/>
            </a:lvl1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9380" y="6597878"/>
            <a:ext cx="5267008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604413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Box_Title_Bold Sub_Italic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6300"/>
            <a:ext cx="12192000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1117600" y="5574792"/>
            <a:ext cx="8631936" cy="859536"/>
          </a:xfr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  <a:lvl2pPr marL="185738" indent="0">
              <a:buNone/>
              <a:defRPr/>
            </a:lvl2pPr>
            <a:lvl3pPr marL="381000" indent="0">
              <a:buNone/>
              <a:defRPr/>
            </a:lvl3pPr>
            <a:lvl4pPr marL="552450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17600" y="2693988"/>
            <a:ext cx="8636000" cy="14700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17600" y="4509582"/>
            <a:ext cx="8631936" cy="10469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205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E8E120-53B7-4D12-96B3-D31590D6E9E5}"/>
              </a:ext>
            </a:extLst>
          </p:cNvPr>
          <p:cNvCxnSpPr/>
          <p:nvPr userDrawn="1"/>
        </p:nvCxnSpPr>
        <p:spPr>
          <a:xfrm>
            <a:off x="624421" y="1062567"/>
            <a:ext cx="11567583" cy="0"/>
          </a:xfrm>
          <a:prstGeom prst="line">
            <a:avLst/>
          </a:prstGeom>
          <a:ln w="25400">
            <a:solidFill>
              <a:srgbClr val="E31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5" y="152401"/>
            <a:ext cx="100583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11200" y="1371600"/>
            <a:ext cx="11143488" cy="381000"/>
          </a:xfrm>
        </p:spPr>
        <p:txBody>
          <a:bodyPr/>
          <a:lstStyle>
            <a:lvl1pPr marL="0" indent="0">
              <a:buNone/>
              <a:defRPr b="1">
                <a:solidFill>
                  <a:srgbClr val="00879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711200" y="1786128"/>
            <a:ext cx="11143488" cy="40599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1200" y="6294120"/>
            <a:ext cx="11143488" cy="182880"/>
          </a:xfrm>
        </p:spPr>
        <p:txBody>
          <a:bodyPr/>
          <a:lstStyle>
            <a:lvl1pPr marL="0" indent="0" algn="r">
              <a:buNone/>
              <a:defRPr sz="7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1200" y="5862320"/>
            <a:ext cx="11143488" cy="365760"/>
          </a:xfrm>
        </p:spPr>
        <p:txBody>
          <a:bodyPr anchor="b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56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Content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624418" y="1062038"/>
            <a:ext cx="11567583" cy="0"/>
          </a:xfrm>
          <a:prstGeom prst="line">
            <a:avLst/>
          </a:prstGeom>
          <a:ln w="25400">
            <a:solidFill>
              <a:srgbClr val="E31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0" y="1350963"/>
            <a:ext cx="11176000" cy="44988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2" y="152401"/>
            <a:ext cx="10058399" cy="838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197636" y="6541702"/>
            <a:ext cx="1689565" cy="138499"/>
          </a:xfrm>
        </p:spPr>
        <p:txBody>
          <a:bodyPr wrap="none" anchor="b" anchorCtr="0">
            <a:sp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1201" y="6541702"/>
            <a:ext cx="1689565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4776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Box_Title_Italic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6300"/>
            <a:ext cx="12192000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17600" y="2693988"/>
            <a:ext cx="8636000" cy="14700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17600" y="4511040"/>
            <a:ext cx="8631936" cy="1889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1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59208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624418" y="1062038"/>
            <a:ext cx="11567583" cy="0"/>
          </a:xfrm>
          <a:prstGeom prst="line">
            <a:avLst/>
          </a:prstGeom>
          <a:ln w="25400">
            <a:solidFill>
              <a:srgbClr val="E31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2" y="152401"/>
            <a:ext cx="10058399" cy="838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196789" y="6541702"/>
            <a:ext cx="1689565" cy="138499"/>
          </a:xfrm>
        </p:spPr>
        <p:txBody>
          <a:bodyPr wrap="none" anchor="b" anchorCtr="0">
            <a:sp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1201" y="6541702"/>
            <a:ext cx="1689565" cy="138499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0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399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624418" y="1062038"/>
            <a:ext cx="11567583" cy="0"/>
          </a:xfrm>
          <a:prstGeom prst="line">
            <a:avLst/>
          </a:prstGeom>
          <a:ln w="25400">
            <a:solidFill>
              <a:srgbClr val="E31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0" y="1350963"/>
            <a:ext cx="11144251" cy="44988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2" y="152401"/>
            <a:ext cx="10058399" cy="838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85423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0" y="1350964"/>
            <a:ext cx="1114425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269CE4D-2347-44B5-ABE1-5082EFF06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A834DD-6116-4B73-BBE9-851C2D5E28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977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- Gray">
    <p:bg>
      <p:bgPr>
        <a:solidFill>
          <a:srgbClr val="D0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EFCFACB-866A-455B-8F69-93CD9F3D3D6E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483292" cy="42672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F645C7C-F0D4-4F5C-8D68-FB851D5670AC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chemeClr val="tx1"/>
                </a:solidFill>
              </a:rPr>
              <a:t>19th European AIDS Conference; October 18-21, 2023; Warsaw, Poland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5A9598-132B-4791-AA81-8424EC568A8B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rgbClr val="071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951345F-605B-4B05-8202-DE3B46F9CD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1828800"/>
            <a:ext cx="9144000" cy="25603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9680979-CC01-4E77-8530-905039B45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280" y="4572000"/>
            <a:ext cx="9144000" cy="908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tx2"/>
                </a:solidFill>
                <a:effectLst/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F6C3D1-ED36-45A1-94EC-A54358432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280" y="5303520"/>
            <a:ext cx="9144000" cy="859536"/>
          </a:xfrm>
        </p:spPr>
        <p:txBody>
          <a:bodyPr/>
          <a:lstStyle>
            <a:lvl1pPr marL="0" indent="0">
              <a:buNone/>
              <a:defRPr sz="1150" i="1">
                <a:solidFill>
                  <a:schemeClr val="tx1"/>
                </a:solidFill>
              </a:defRPr>
            </a:lvl1pPr>
            <a:lvl2pPr marL="247644" indent="0">
              <a:buNone/>
              <a:defRPr/>
            </a:lvl2pPr>
            <a:lvl3pPr marL="507987" indent="0">
              <a:buNone/>
              <a:defRPr/>
            </a:lvl3pPr>
            <a:lvl4pPr marL="736582" indent="0">
              <a:buNone/>
              <a:defRPr/>
            </a:lvl4pPr>
            <a:lvl5pPr marL="95459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90AADF-112C-4300-8D1F-49B825951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485899" cy="4346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A26AA8-F4E3-4A4A-55DC-967CA09DB6C9}"/>
              </a:ext>
            </a:extLst>
          </p:cNvPr>
          <p:cNvSpPr txBox="1"/>
          <p:nvPr userDrawn="1"/>
        </p:nvSpPr>
        <p:spPr bwMode="auto">
          <a:xfrm>
            <a:off x="8915400" y="-13855"/>
            <a:ext cx="414086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_tradnl" sz="1050" kern="0" dirty="0"/>
              <a:t>Uso exclusivo Dto. Médico. No usar en promoción</a:t>
            </a:r>
          </a:p>
        </p:txBody>
      </p:sp>
    </p:spTree>
    <p:extLst>
      <p:ext uri="{BB962C8B-B14F-4D97-AF65-F5344CB8AC3E}">
        <p14:creationId xmlns:p14="http://schemas.microsoft.com/office/powerpoint/2010/main" val="370653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93">
          <p15:clr>
            <a:srgbClr val="FBAE40"/>
          </p15:clr>
        </p15:guide>
        <p15:guide id="4" pos="561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orient="horz" pos="4159">
          <p15:clr>
            <a:srgbClr val="FBAE40"/>
          </p15:clr>
        </p15:guide>
        <p15:guide id="7" orient="horz" pos="93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bg>
      <p:bgPr>
        <a:solidFill>
          <a:srgbClr val="D0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EFCFACB-866A-455B-8F69-93CD9F3D3D6E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483292" cy="42672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5A9598-132B-4791-AA81-8424EC568A8B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rgbClr val="071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951345F-605B-4B05-8202-DE3B46F9CD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1280160"/>
            <a:ext cx="5146970" cy="237744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9680979-CC01-4E77-8530-905039B45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280" y="3625372"/>
            <a:ext cx="468977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tx2"/>
                </a:solidFill>
                <a:effectLst/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F6C3D1-ED36-45A1-94EC-A54358432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280" y="4551964"/>
            <a:ext cx="4384970" cy="914400"/>
          </a:xfrm>
        </p:spPr>
        <p:txBody>
          <a:bodyPr/>
          <a:lstStyle>
            <a:lvl1pPr marL="0" indent="0">
              <a:buNone/>
              <a:defRPr sz="1150" i="1">
                <a:solidFill>
                  <a:schemeClr val="tx1"/>
                </a:solidFill>
              </a:defRPr>
            </a:lvl1pPr>
            <a:lvl2pPr marL="247644" indent="0">
              <a:buNone/>
              <a:defRPr/>
            </a:lvl2pPr>
            <a:lvl3pPr marL="507987" indent="0">
              <a:buNone/>
              <a:defRPr/>
            </a:lvl3pPr>
            <a:lvl4pPr marL="736582" indent="0">
              <a:buNone/>
              <a:defRPr/>
            </a:lvl4pPr>
            <a:lvl5pPr marL="95459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90AADF-112C-4300-8D1F-49B825951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485899" cy="4346471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36D134-E6A1-41AE-8FE0-43649CB944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91590" y="0"/>
            <a:ext cx="7300410" cy="6858000"/>
          </a:xfrm>
          <a:custGeom>
            <a:avLst/>
            <a:gdLst>
              <a:gd name="connsiteX0" fmla="*/ 0 w 4795335"/>
              <a:gd name="connsiteY0" fmla="*/ 0 h 6858000"/>
              <a:gd name="connsiteX1" fmla="*/ 4795335 w 4795335"/>
              <a:gd name="connsiteY1" fmla="*/ 0 h 6858000"/>
              <a:gd name="connsiteX2" fmla="*/ 4795335 w 4795335"/>
              <a:gd name="connsiteY2" fmla="*/ 6858000 h 6858000"/>
              <a:gd name="connsiteX3" fmla="*/ 0 w 4795335"/>
              <a:gd name="connsiteY3" fmla="*/ 6858000 h 6858000"/>
              <a:gd name="connsiteX4" fmla="*/ 0 w 4795335"/>
              <a:gd name="connsiteY4" fmla="*/ 0 h 6858000"/>
              <a:gd name="connsiteX0" fmla="*/ 2505075 w 7300410"/>
              <a:gd name="connsiteY0" fmla="*/ 0 h 6858000"/>
              <a:gd name="connsiteX1" fmla="*/ 7300410 w 7300410"/>
              <a:gd name="connsiteY1" fmla="*/ 0 h 6858000"/>
              <a:gd name="connsiteX2" fmla="*/ 7300410 w 7300410"/>
              <a:gd name="connsiteY2" fmla="*/ 6858000 h 6858000"/>
              <a:gd name="connsiteX3" fmla="*/ 0 w 7300410"/>
              <a:gd name="connsiteY3" fmla="*/ 6858000 h 6858000"/>
              <a:gd name="connsiteX4" fmla="*/ 2505075 w 73004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0410" h="6858000">
                <a:moveTo>
                  <a:pt x="2505075" y="0"/>
                </a:moveTo>
                <a:lnTo>
                  <a:pt x="7300410" y="0"/>
                </a:lnTo>
                <a:lnTo>
                  <a:pt x="7300410" y="6858000"/>
                </a:lnTo>
                <a:lnTo>
                  <a:pt x="0" y="6858000"/>
                </a:lnTo>
                <a:lnTo>
                  <a:pt x="2505075" y="0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DEBF4DA-FDF0-4CF3-BFF1-27088EC0F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0475" y="6599238"/>
            <a:ext cx="5203825" cy="1080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457200" indent="0">
              <a:buNone/>
              <a:defRPr sz="700">
                <a:solidFill>
                  <a:schemeClr val="accent2"/>
                </a:solidFill>
              </a:defRPr>
            </a:lvl2pPr>
            <a:lvl3pPr marL="914400" indent="0">
              <a:buNone/>
              <a:defRPr sz="700">
                <a:solidFill>
                  <a:schemeClr val="accent2"/>
                </a:solidFill>
              </a:defRPr>
            </a:lvl3pPr>
            <a:lvl4pPr marL="1371600" indent="0">
              <a:buNone/>
              <a:defRPr sz="700">
                <a:solidFill>
                  <a:schemeClr val="accent2"/>
                </a:solidFill>
              </a:defRPr>
            </a:lvl4pPr>
            <a:lvl5pPr marL="1828800" indent="0">
              <a:buNone/>
              <a:defRPr sz="7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photo disclaimer</a:t>
            </a:r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DB515A5-F9AF-481A-8BF4-A7EAA88AA044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4339557" cy="181866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chemeClr val="tx1"/>
                </a:solidFill>
              </a:rPr>
              <a:t>19th European AIDS Conference; October 18-21, 2023; Warsaw, Poland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D8AD5-7641-AEE6-ADA4-EF48A64AC18E}"/>
              </a:ext>
            </a:extLst>
          </p:cNvPr>
          <p:cNvSpPr txBox="1"/>
          <p:nvPr userDrawn="1"/>
        </p:nvSpPr>
        <p:spPr bwMode="auto">
          <a:xfrm>
            <a:off x="8915400" y="-13855"/>
            <a:ext cx="414086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_tradnl" sz="1050" kern="0" dirty="0"/>
              <a:t>Uso exclusivo Dto. Médico. No usar en promoción</a:t>
            </a:r>
          </a:p>
        </p:txBody>
      </p:sp>
    </p:spTree>
    <p:extLst>
      <p:ext uri="{BB962C8B-B14F-4D97-AF65-F5344CB8AC3E}">
        <p14:creationId xmlns:p14="http://schemas.microsoft.com/office/powerpoint/2010/main" val="2902843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93">
          <p15:clr>
            <a:srgbClr val="FBAE40"/>
          </p15:clr>
        </p15:guide>
        <p15:guide id="4" pos="561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orient="horz" pos="4159">
          <p15:clr>
            <a:srgbClr val="FBAE40"/>
          </p15:clr>
        </p15:guide>
        <p15:guide id="7" orient="horz" pos="93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Gray">
    <p:bg>
      <p:bgPr>
        <a:solidFill>
          <a:srgbClr val="D0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5EF343-BC1C-4481-AB08-1FEA749ADFA1}"/>
              </a:ext>
            </a:extLst>
          </p:cNvPr>
          <p:cNvCxnSpPr/>
          <p:nvPr userDrawn="1"/>
        </p:nvCxnSpPr>
        <p:spPr>
          <a:xfrm rot="1200000">
            <a:off x="1109664" y="-409575"/>
            <a:ext cx="0" cy="6850380"/>
          </a:xfrm>
          <a:prstGeom prst="line">
            <a:avLst/>
          </a:prstGeom>
          <a:ln w="25400" cap="sq">
            <a:solidFill>
              <a:srgbClr val="E4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548C306-055E-4E11-A507-A1F28C273740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chemeClr val="tx1"/>
                </a:solidFill>
              </a:rPr>
              <a:t>19th European AIDS Conference; October 18-21, 2023; Warsaw, Poland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A343B2-0BB0-4C07-85D9-BE40CD7987FA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EBB7A876-30A6-4294-849D-215C94465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" y="3093106"/>
            <a:ext cx="9448800" cy="246949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3BAFCA-3624-452E-85A4-8E4C1CBC89C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640080" cy="18414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B97EE3-F253-4A71-B5C1-6A01EEC062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DD2FD-395D-566D-B25A-DC15B8A393BD}"/>
              </a:ext>
            </a:extLst>
          </p:cNvPr>
          <p:cNvSpPr txBox="1"/>
          <p:nvPr userDrawn="1"/>
        </p:nvSpPr>
        <p:spPr bwMode="auto">
          <a:xfrm>
            <a:off x="8915400" y="-13855"/>
            <a:ext cx="414086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_tradnl" sz="1050" kern="0" dirty="0"/>
              <a:t>Uso exclusivo Dto. Médico. No usar en promoción</a:t>
            </a:r>
          </a:p>
        </p:txBody>
      </p:sp>
    </p:spTree>
    <p:extLst>
      <p:ext uri="{BB962C8B-B14F-4D97-AF65-F5344CB8AC3E}">
        <p14:creationId xmlns:p14="http://schemas.microsoft.com/office/powerpoint/2010/main" val="2041585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0" y="1350964"/>
            <a:ext cx="1114425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  <a:p>
            <a:pPr lvl="4"/>
            <a:endParaRPr lang="en-US" alt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269CE4D-2347-44B5-ABE1-5082EFF06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A834DD-6116-4B73-BBE9-851C2D5E28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551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1BDFE1-7D83-4C75-AB1F-B7E84E75F7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254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32DC9F-7E65-4CE0-9B36-CAE075AA3223}"/>
              </a:ext>
            </a:extLst>
          </p:cNvPr>
          <p:cNvCxnSpPr/>
          <p:nvPr userDrawn="1"/>
        </p:nvCxnSpPr>
        <p:spPr>
          <a:xfrm>
            <a:off x="624421" y="1062567"/>
            <a:ext cx="11567583" cy="0"/>
          </a:xfrm>
          <a:prstGeom prst="line">
            <a:avLst/>
          </a:prstGeom>
          <a:ln w="25400">
            <a:solidFill>
              <a:srgbClr val="E31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6" y="152401"/>
            <a:ext cx="100583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11201" y="1350963"/>
            <a:ext cx="5364480" cy="44988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6"/>
          </p:nvPr>
        </p:nvSpPr>
        <p:spPr>
          <a:xfrm>
            <a:off x="6490208" y="1350963"/>
            <a:ext cx="5364480" cy="44988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1200" y="6294120"/>
            <a:ext cx="11143488" cy="182880"/>
          </a:xfrm>
        </p:spPr>
        <p:txBody>
          <a:bodyPr/>
          <a:lstStyle>
            <a:lvl1pPr marL="0" indent="0" algn="r">
              <a:buNone/>
              <a:defRPr sz="7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1200" y="5862320"/>
            <a:ext cx="11143488" cy="365760"/>
          </a:xfrm>
        </p:spPr>
        <p:txBody>
          <a:bodyPr anchor="b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69417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672622E9-B50D-4DD4-BEBE-8BF8C87BBD65}"/>
              </a:ext>
            </a:extLst>
          </p:cNvPr>
          <p:cNvSpPr>
            <a:spLocks noGrp="1" noChangeArrowheads="1"/>
          </p:cNvSpPr>
          <p:nvPr>
            <p:ph idx="21"/>
          </p:nvPr>
        </p:nvSpPr>
        <p:spPr bwMode="auto">
          <a:xfrm>
            <a:off x="6469887" y="1341820"/>
            <a:ext cx="53848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  <a:p>
            <a:pPr lvl="4"/>
            <a:endParaRPr lang="en-US" altLang="en-US" noProof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350964"/>
            <a:ext cx="5384800" cy="437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  <a:p>
            <a:pPr lvl="4"/>
            <a:endParaRPr lang="en-US" alt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31C29-6C0E-4A47-B9A7-C55071F93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58B5B0-AA36-4F59-94DC-3FDB41691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2211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 2 Columns with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672622E9-B50D-4DD4-BEBE-8BF8C87BBD65}"/>
              </a:ext>
            </a:extLst>
          </p:cNvPr>
          <p:cNvSpPr>
            <a:spLocks noGrp="1" noChangeArrowheads="1"/>
          </p:cNvSpPr>
          <p:nvPr>
            <p:ph idx="21"/>
          </p:nvPr>
        </p:nvSpPr>
        <p:spPr bwMode="auto">
          <a:xfrm>
            <a:off x="6469887" y="1783080"/>
            <a:ext cx="5384800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  <a:p>
            <a:pPr lvl="4"/>
            <a:endParaRPr lang="en-US" altLang="en-US" noProof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783080"/>
            <a:ext cx="5384798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  <a:p>
            <a:pPr lvl="4"/>
            <a:endParaRPr lang="en-US" alt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31C29-6C0E-4A47-B9A7-C55071F93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7245587-433B-4369-BF10-2F4987B1F1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0" y="1371600"/>
            <a:ext cx="5384799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33319C2-39F1-4EB2-A346-E3025727F8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9888" y="1371600"/>
            <a:ext cx="5384799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DBF9288-11FB-4CAD-85DF-1DB1DD1DF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051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sual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DF670-0F1E-4B34-A98C-FC23A60B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1CEE7A-9BCB-401D-ADE3-C49764F2B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AC3FD-09E3-4FF5-A0F9-A72F20D7F30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98AEDB1-EAF6-4F1C-B9DE-513484F4DD5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11198" y="1081088"/>
            <a:ext cx="11143488" cy="4608000"/>
          </a:xfrm>
          <a:noFill/>
        </p:spPr>
        <p:txBody>
          <a:bodyPr/>
          <a:lstStyle>
            <a:lvl1pPr algn="ctr">
              <a:defRPr sz="1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relevant icon below to add full-page content (eg, image of chart of table). Delete blue comment/caption boxes if not required.</a:t>
            </a:r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93652455-A371-49E9-8A18-90D2825EBD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196" y="1285875"/>
            <a:ext cx="2924631" cy="1080000"/>
          </a:xfrm>
          <a:custGeom>
            <a:avLst/>
            <a:gdLst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880000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4237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87093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1740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6386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1080000">
                <a:moveTo>
                  <a:pt x="0" y="0"/>
                </a:moveTo>
                <a:lnTo>
                  <a:pt x="2880000" y="0"/>
                </a:lnTo>
                <a:lnTo>
                  <a:pt x="2496386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16000" tIns="180000" rIns="288000" bIns="180000" anchor="ctr" anchorCtr="0"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supporting text (max 20 words)</a:t>
            </a:r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5706BE0-1A84-4568-A914-0DF963ADAB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2687" y="5148000"/>
            <a:ext cx="2951999" cy="360001"/>
          </a:xfrm>
          <a:custGeom>
            <a:avLst/>
            <a:gdLst>
              <a:gd name="connsiteX0" fmla="*/ 0 w 2952000"/>
              <a:gd name="connsiteY0" fmla="*/ 0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0 w 2952000"/>
              <a:gd name="connsiteY4" fmla="*/ 0 h 360000"/>
              <a:gd name="connsiteX0" fmla="*/ 128588 w 2952000"/>
              <a:gd name="connsiteY0" fmla="*/ 0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128588 w 2952000"/>
              <a:gd name="connsiteY4" fmla="*/ 0 h 360000"/>
              <a:gd name="connsiteX0" fmla="*/ 133350 w 2952000"/>
              <a:gd name="connsiteY0" fmla="*/ 2381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133350 w 2952000"/>
              <a:gd name="connsiteY4" fmla="*/ 2381 h 360000"/>
              <a:gd name="connsiteX0" fmla="*/ 133350 w 2952000"/>
              <a:gd name="connsiteY0" fmla="*/ 0 h 360001"/>
              <a:gd name="connsiteX1" fmla="*/ 2952000 w 2952000"/>
              <a:gd name="connsiteY1" fmla="*/ 1 h 360001"/>
              <a:gd name="connsiteX2" fmla="*/ 2952000 w 2952000"/>
              <a:gd name="connsiteY2" fmla="*/ 360001 h 360001"/>
              <a:gd name="connsiteX3" fmla="*/ 0 w 2952000"/>
              <a:gd name="connsiteY3" fmla="*/ 360001 h 360001"/>
              <a:gd name="connsiteX4" fmla="*/ 133350 w 2952000"/>
              <a:gd name="connsiteY4" fmla="*/ 0 h 3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000" h="360001">
                <a:moveTo>
                  <a:pt x="133350" y="0"/>
                </a:moveTo>
                <a:lnTo>
                  <a:pt x="2952000" y="1"/>
                </a:lnTo>
                <a:lnTo>
                  <a:pt x="2952000" y="360001"/>
                </a:lnTo>
                <a:lnTo>
                  <a:pt x="0" y="360001"/>
                </a:lnTo>
                <a:lnTo>
                  <a:pt x="13335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80000" tIns="0" rIns="216000" anchor="ctr" anchorCtr="0"/>
          <a:lstStyle>
            <a:lvl1pPr algn="r">
              <a:defRPr sz="700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add image caption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51B2302-A57D-40EE-B085-D87F3134DC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944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040" y="1447801"/>
            <a:ext cx="10789920" cy="2003425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9753600" cy="10668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219200" y="5029200"/>
            <a:ext cx="9753600" cy="1066800"/>
          </a:xfrm>
          <a:noFill/>
        </p:spPr>
        <p:txBody>
          <a:bodyPr/>
          <a:lstStyle>
            <a:lvl1pPr marL="0" indent="0" algn="ctr">
              <a:buNone/>
              <a:defRPr sz="16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6199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01039" y="5486400"/>
            <a:ext cx="10789919" cy="574088"/>
          </a:xfrm>
        </p:spPr>
        <p:txBody>
          <a:bodyPr anchor="b"/>
          <a:lstStyle>
            <a:lvl1pPr marL="0" indent="0" algn="l">
              <a:buNone/>
              <a:defRPr sz="800">
                <a:solidFill>
                  <a:schemeClr val="tx1"/>
                </a:solidFill>
              </a:defRPr>
            </a:lvl1pPr>
            <a:lvl2pPr marL="259715" indent="0" algn="l">
              <a:buNone/>
              <a:defRPr/>
            </a:lvl2pPr>
            <a:lvl3pPr marL="550926" indent="0" algn="l">
              <a:buNone/>
              <a:defRPr/>
            </a:lvl3pPr>
            <a:lvl4pPr marL="723074" indent="0" algn="l">
              <a:buNone/>
              <a:defRPr/>
            </a:lvl4pPr>
            <a:lvl5pPr marL="898398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701040" y="1143000"/>
            <a:ext cx="10789920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01040" y="152400"/>
            <a:ext cx="10789920" cy="86868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6105DF-27A9-49D1-A612-232BFDB5BD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5400" y="6409677"/>
            <a:ext cx="6385558" cy="219723"/>
          </a:xfrm>
        </p:spPr>
        <p:txBody>
          <a:bodyPr/>
          <a:lstStyle>
            <a:lvl1pPr marL="0" indent="0" algn="r">
              <a:buNone/>
              <a:defRPr sz="800">
                <a:solidFill>
                  <a:schemeClr val="tx1"/>
                </a:solidFill>
              </a:defRPr>
            </a:lvl1pPr>
            <a:lvl2pPr marL="25971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3672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7E76-D109-4B4F-A9D7-34EF7DECE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2DCD9-8769-4ED5-B8CC-B00FC588BA8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93ED92E-3D94-4A33-A25F-DCDC7FA5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84935"/>
            <a:ext cx="10933113" cy="8835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660AC6-B11A-4D39-B0FE-D05D7C4EF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2541" y="6597878"/>
            <a:ext cx="5523847" cy="107722"/>
          </a:xfr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7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3006041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2Col Content_Teal Su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B6BE09-FB01-47F6-9E64-D7966CB508D5}"/>
              </a:ext>
            </a:extLst>
          </p:cNvPr>
          <p:cNvCxnSpPr/>
          <p:nvPr userDrawn="1"/>
        </p:nvCxnSpPr>
        <p:spPr>
          <a:xfrm>
            <a:off x="624421" y="1062567"/>
            <a:ext cx="11567583" cy="0"/>
          </a:xfrm>
          <a:prstGeom prst="line">
            <a:avLst/>
          </a:prstGeom>
          <a:ln w="25400">
            <a:solidFill>
              <a:srgbClr val="E31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6" y="152401"/>
            <a:ext cx="100583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11201" y="1786128"/>
            <a:ext cx="5364480" cy="40599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11201" y="1371600"/>
            <a:ext cx="5364480" cy="381000"/>
          </a:xfrm>
        </p:spPr>
        <p:txBody>
          <a:bodyPr/>
          <a:lstStyle>
            <a:lvl1pPr marL="0" indent="0">
              <a:buNone/>
              <a:defRPr b="1">
                <a:solidFill>
                  <a:srgbClr val="00879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/>
          </p:nvPr>
        </p:nvSpPr>
        <p:spPr>
          <a:xfrm>
            <a:off x="6490208" y="1786128"/>
            <a:ext cx="5364480" cy="40599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490208" y="1371600"/>
            <a:ext cx="5364480" cy="381000"/>
          </a:xfrm>
        </p:spPr>
        <p:txBody>
          <a:bodyPr/>
          <a:lstStyle>
            <a:lvl1pPr marL="0" indent="0">
              <a:buNone/>
              <a:defRPr b="1">
                <a:solidFill>
                  <a:srgbClr val="00879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1200" y="6294120"/>
            <a:ext cx="11143488" cy="182880"/>
          </a:xfrm>
        </p:spPr>
        <p:txBody>
          <a:bodyPr/>
          <a:lstStyle>
            <a:lvl1pPr marL="0" indent="0" algn="r">
              <a:buNone/>
              <a:defRPr sz="7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1200" y="5862320"/>
            <a:ext cx="11143488" cy="365760"/>
          </a:xfrm>
        </p:spPr>
        <p:txBody>
          <a:bodyPr anchor="b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5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C42625-94DB-4ED3-811D-E65B4E16846C}"/>
              </a:ext>
            </a:extLst>
          </p:cNvPr>
          <p:cNvCxnSpPr/>
          <p:nvPr userDrawn="1"/>
        </p:nvCxnSpPr>
        <p:spPr>
          <a:xfrm>
            <a:off x="624421" y="1062567"/>
            <a:ext cx="11567583" cy="0"/>
          </a:xfrm>
          <a:prstGeom prst="line">
            <a:avLst/>
          </a:prstGeom>
          <a:ln w="25400">
            <a:solidFill>
              <a:srgbClr val="E31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6" y="152401"/>
            <a:ext cx="100583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11201" y="1371600"/>
            <a:ext cx="11143488" cy="457200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00879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1200" y="6294120"/>
            <a:ext cx="11143488" cy="182880"/>
          </a:xfrm>
        </p:spPr>
        <p:txBody>
          <a:bodyPr/>
          <a:lstStyle>
            <a:lvl1pPr marL="0" indent="0" algn="r">
              <a:buNone/>
              <a:defRPr sz="7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1200" y="5862320"/>
            <a:ext cx="11143488" cy="365760"/>
          </a:xfrm>
        </p:spPr>
        <p:txBody>
          <a:bodyPr anchor="b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3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7.xml"/><Relationship Id="rId20" Type="http://schemas.openxmlformats.org/officeDocument/2006/relationships/image" Target="../media/image13.emf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F2F8FAE-334F-46C5-8D22-FE10DFCB9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152400"/>
            <a:ext cx="10058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67C4009-B31E-485F-9150-852099D1A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1" y="1350436"/>
            <a:ext cx="11144251" cy="451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88417A58-D9F2-4A6E-A7AE-CB84F3C1FC1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8534"/>
            <a:ext cx="12192000" cy="3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09347C5B-6607-4E4C-815F-783DED22D6C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317" y="6491819"/>
            <a:ext cx="120120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n-GB" sz="800" b="1" dirty="0"/>
              <a:t>Conference on Retroviruses and Opportunistic Infections; March 4–7, 2019; Seattle, WA</a:t>
            </a:r>
          </a:p>
        </p:txBody>
      </p:sp>
    </p:spTree>
    <p:extLst>
      <p:ext uri="{BB962C8B-B14F-4D97-AF65-F5344CB8AC3E}">
        <p14:creationId xmlns:p14="http://schemas.microsoft.com/office/powerpoint/2010/main" val="416087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txStyles>
    <p:titleStyle>
      <a:lvl1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400" b="1">
          <a:solidFill>
            <a:srgbClr val="E3183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400" b="1">
          <a:solidFill>
            <a:srgbClr val="E31836"/>
          </a:solidFill>
          <a:latin typeface="Arial" pitchFamily="34" charset="0"/>
          <a:cs typeface="Arial" charset="0"/>
        </a:defRPr>
      </a:lvl2pPr>
      <a:lvl3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400" b="1">
          <a:solidFill>
            <a:srgbClr val="E31836"/>
          </a:solidFill>
          <a:latin typeface="Arial" pitchFamily="34" charset="0"/>
          <a:cs typeface="Arial" charset="0"/>
        </a:defRPr>
      </a:lvl3pPr>
      <a:lvl4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400" b="1">
          <a:solidFill>
            <a:srgbClr val="E31836"/>
          </a:solidFill>
          <a:latin typeface="Arial" pitchFamily="34" charset="0"/>
          <a:cs typeface="Arial" charset="0"/>
        </a:defRPr>
      </a:lvl4pPr>
      <a:lvl5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400" b="1">
          <a:solidFill>
            <a:srgbClr val="E31836"/>
          </a:solidFill>
          <a:latin typeface="Arial" pitchFamily="34" charset="0"/>
          <a:cs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B61229"/>
          </a:solidFill>
          <a:latin typeface="Century Gothic" pitchFamily="34" charset="0"/>
          <a:cs typeface="Arial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B61229"/>
          </a:solidFill>
          <a:latin typeface="Century Gothic" pitchFamily="34" charset="0"/>
          <a:cs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B61229"/>
          </a:solidFill>
          <a:latin typeface="Century Gothic" pitchFamily="34" charset="0"/>
          <a:cs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B61229"/>
          </a:solidFill>
          <a:latin typeface="Century Gothic" pitchFamily="34" charset="0"/>
          <a:cs typeface="Arial" charset="0"/>
        </a:defRPr>
      </a:lvl9pPr>
    </p:titleStyle>
    <p:bodyStyle>
      <a:lvl1pPr marL="190496" indent="-190496" algn="l" rtl="0" eaLnBrk="0" fontAlgn="base" hangingPunct="0">
        <a:spcBef>
          <a:spcPct val="0"/>
        </a:spcBef>
        <a:spcAft>
          <a:spcPts val="300"/>
        </a:spcAft>
        <a:buClr>
          <a:srgbClr val="E31836"/>
        </a:buClr>
        <a:buSzPct val="115000"/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73063" indent="-257168" algn="l" rtl="0" eaLnBrk="0" fontAlgn="base" hangingPunct="0">
        <a:spcBef>
          <a:spcPct val="0"/>
        </a:spcBef>
        <a:spcAft>
          <a:spcPts val="300"/>
        </a:spcAft>
        <a:buClr>
          <a:srgbClr val="E31836"/>
        </a:buClr>
        <a:buSzPct val="115000"/>
        <a:buFont typeface="Arial" panose="020B0604020202020204" pitchFamily="34" charset="0"/>
        <a:buChar char="–"/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639747" indent="-158746" algn="l" rtl="0" eaLnBrk="0" fontAlgn="base" hangingPunct="0">
        <a:spcBef>
          <a:spcPct val="0"/>
        </a:spcBef>
        <a:spcAft>
          <a:spcPts val="300"/>
        </a:spcAft>
        <a:buClr>
          <a:srgbClr val="E31836"/>
        </a:buClr>
        <a:buSzPct val="115000"/>
        <a:buFont typeface="Arial" panose="020B0604020202020204" pitchFamily="34" charset="0"/>
        <a:buChar char="•"/>
        <a:defRPr lang="en-US" sz="14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798493" indent="-142871" algn="l" rtl="0" eaLnBrk="0" fontAlgn="base" hangingPunct="0">
        <a:spcBef>
          <a:spcPct val="0"/>
        </a:spcBef>
        <a:spcAft>
          <a:spcPts val="300"/>
        </a:spcAft>
        <a:buClr>
          <a:srgbClr val="E31836"/>
        </a:buClr>
        <a:buSzPct val="115000"/>
        <a:buFont typeface="Arial" panose="020B0604020202020204" pitchFamily="34" charset="0"/>
        <a:buChar char="-"/>
        <a:defRPr lang="en-US" sz="12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922315" indent="-114297" algn="l" defTabSz="923902" rtl="0" eaLnBrk="0" fontAlgn="base" hangingPunct="0">
        <a:spcBef>
          <a:spcPct val="0"/>
        </a:spcBef>
        <a:spcAft>
          <a:spcPts val="300"/>
        </a:spcAft>
        <a:buClr>
          <a:srgbClr val="E31836"/>
        </a:buClr>
        <a:buSzPct val="115000"/>
        <a:buFont typeface="Arial" panose="020B0604020202020204" pitchFamily="34" charset="0"/>
        <a:buChar char="•"/>
        <a:defRPr lang="en-GB" sz="11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68321" indent="0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None/>
        <a:defRPr sz="1000">
          <a:solidFill>
            <a:schemeClr val="bg2"/>
          </a:solidFill>
          <a:latin typeface="+mn-lt"/>
          <a:cs typeface="+mn-cs"/>
        </a:defRPr>
      </a:lvl6pPr>
      <a:lvl7pPr marL="1447764" indent="-188909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000">
          <a:solidFill>
            <a:schemeClr val="bg2"/>
          </a:solidFill>
          <a:latin typeface="+mn-lt"/>
          <a:cs typeface="+mn-cs"/>
        </a:defRPr>
      </a:lvl7pPr>
      <a:lvl8pPr marL="1904953" indent="-188909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000">
          <a:solidFill>
            <a:schemeClr val="bg2"/>
          </a:solidFill>
          <a:latin typeface="+mn-lt"/>
          <a:cs typeface="+mn-cs"/>
        </a:defRPr>
      </a:lvl8pPr>
      <a:lvl9pPr marL="2362141" indent="-188909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00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65100"/>
            <a:ext cx="10566400" cy="78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76400"/>
            <a:ext cx="1056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87204" name="Line 4"/>
          <p:cNvSpPr>
            <a:spLocks noChangeShapeType="1"/>
          </p:cNvSpPr>
          <p:nvPr/>
        </p:nvSpPr>
        <p:spPr bwMode="auto">
          <a:xfrm>
            <a:off x="812800" y="1066800"/>
            <a:ext cx="10566400" cy="0"/>
          </a:xfrm>
          <a:prstGeom prst="line">
            <a:avLst/>
          </a:prstGeom>
          <a:noFill/>
          <a:ln w="539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25000"/>
              </a:spcAft>
              <a:buFontTx/>
              <a:buChar char="•"/>
              <a:defRPr/>
            </a:pPr>
            <a:endParaRPr lang="en-US" sz="3600" b="1" baseline="-25000" dirty="0">
              <a:solidFill>
                <a:srgbClr val="000000"/>
              </a:solidFill>
            </a:endParaRPr>
          </a:p>
        </p:txBody>
      </p:sp>
      <p:sp>
        <p:nvSpPr>
          <p:cNvPr id="1587225" name="Line 25"/>
          <p:cNvSpPr>
            <a:spLocks noChangeShapeType="1"/>
          </p:cNvSpPr>
          <p:nvPr userDrawn="1"/>
        </p:nvSpPr>
        <p:spPr bwMode="auto">
          <a:xfrm>
            <a:off x="812800" y="1143000"/>
            <a:ext cx="10566400" cy="0"/>
          </a:xfrm>
          <a:prstGeom prst="line">
            <a:avLst/>
          </a:prstGeom>
          <a:noFill/>
          <a:ln w="5397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25000"/>
              </a:spcAft>
              <a:buFontTx/>
              <a:buChar char="•"/>
              <a:defRPr/>
            </a:pPr>
            <a:endParaRPr lang="en-US" sz="3600" b="1" baseline="-250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3333" y="64928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-250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B6E519-2B19-4FD1-9DB5-C3407DF939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914400" y="6497638"/>
            <a:ext cx="91440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14400" y="6407155"/>
            <a:ext cx="8229600" cy="366713"/>
          </a:xfrm>
          <a:prstGeom prst="rect">
            <a:avLst/>
          </a:prstGeom>
          <a:noFill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0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Symbol" pitchFamily="18" charset="2"/>
        <a:buChar char="¨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86E287-AB4E-4E78-8934-5C76C217CDB7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FF2A63-8DEE-4328-8C27-1945B883923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88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869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1411D-D77C-4590-A923-56FC00EED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36DC3B-6A88-4A52-B7EF-E322BC1260D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ED92E-3D94-4A33-A25F-DCDC7FA5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84935"/>
            <a:ext cx="10933113" cy="8835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DF903-5928-4C6E-A7E9-B32E4ECA8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42967" y="6510704"/>
            <a:ext cx="249033" cy="246221"/>
          </a:xfrm>
          <a:prstGeom prst="rect">
            <a:avLst/>
          </a:prstGeom>
        </p:spPr>
        <p:txBody>
          <a:bodyPr vert="horz" wrap="none" lIns="0" tIns="45720" rIns="72000" bIns="45720" rtlCol="0" anchor="b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A52DCD9-8769-4ED5-B8CC-B00FC588BA8C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44F051-844F-499C-86A5-D8356D0D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1590261"/>
            <a:ext cx="10933113" cy="45755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153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/"/>
        <a:defRPr sz="2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/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/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/"/>
        <a:defRPr sz="14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/"/>
        <a:defRPr sz="1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93">
          <p15:clr>
            <a:srgbClr val="F26B43"/>
          </p15:clr>
        </p15:guide>
        <p15:guide id="2" pos="424">
          <p15:clr>
            <a:srgbClr val="F26B43"/>
          </p15:clr>
        </p15:guide>
        <p15:guide id="3" pos="506">
          <p15:clr>
            <a:srgbClr val="F26B43"/>
          </p15:clr>
        </p15:guide>
        <p15:guide id="4" orient="horz" pos="1003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orient="horz" pos="4224">
          <p15:clr>
            <a:srgbClr val="F26B43"/>
          </p15:clr>
        </p15:guide>
        <p15:guide id="7" orient="horz" pos="61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A7AD84-F415-4694-A480-6DD523A1776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0718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73F26EA8-0986-4F87-89F7-CBBBEFDF2F4F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640080" cy="18414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D7756-A1E0-481E-80F6-AD6128434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F53C982F-E673-4A9B-8473-37E918252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521839-B413-4698-B7AB-42AC3F4B2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350435"/>
            <a:ext cx="11144251" cy="421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kumimoji="0" lang="en-US" altLang="en-US" sz="1100" b="0" i="0" u="none" strike="noStrike" kern="0" cap="none" spc="0" normalizeH="0" baseline="0" noProof="0" dirty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D49944-0172-41BB-A851-8D03A481D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789C359-43D2-40CF-B169-BB07634D6AC8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 dirty="0">
                <a:solidFill>
                  <a:schemeClr val="tx1"/>
                </a:solidFill>
              </a:rPr>
              <a:t>IDWeek 2020™; October 21-25, 2020; Virtual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958EBF-8926-4F05-877B-D19506E5DEDC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CF22212-023A-4770-B891-8003E80BAA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2pPr>
      <a:lvl3pPr algn="l" rtl="0" eaLnBrk="1" fontAlgn="base" hangingPunct="1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3pPr>
      <a:lvl4pPr algn="l" rtl="0" eaLnBrk="1" fontAlgn="base" hangingPunct="1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4pPr>
      <a:lvl5pPr algn="l" rtl="0" eaLnBrk="1" fontAlgn="base" hangingPunct="1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9pPr>
    </p:titleStyle>
    <p:bodyStyle>
      <a:lvl1pPr marL="192024" indent="-192024" algn="l" rtl="0" eaLnBrk="1" fontAlgn="base" hangingPunct="1">
        <a:spcBef>
          <a:spcPts val="800"/>
        </a:spcBef>
        <a:spcAft>
          <a:spcPts val="0"/>
        </a:spcAft>
        <a:buClr>
          <a:schemeClr val="tx2"/>
        </a:buClr>
        <a:buSzPct val="115000"/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7472" indent="-155448" algn="l" rtl="0" eaLnBrk="1" fontAlgn="base" hangingPunct="1">
        <a:spcBef>
          <a:spcPts val="400"/>
        </a:spcBef>
        <a:spcAft>
          <a:spcPts val="0"/>
        </a:spcAft>
        <a:buClr>
          <a:srgbClr val="E31836"/>
        </a:buClr>
        <a:buSzPct val="115000"/>
        <a:buFont typeface="Arial" panose="020B0604020202020204" pitchFamily="34" charset="0"/>
        <a:buChar char="•"/>
        <a:defRPr sz="17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493776" indent="-146304" algn="l" rtl="0" eaLnBrk="1" fontAlgn="base" hangingPunct="1"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defRPr lang="en-US" sz="15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621792" indent="-128016" algn="l" rtl="0" eaLnBrk="1" fontAlgn="base" hangingPunct="1"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defRPr lang="en-US" sz="13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731838" marR="0" indent="-119063" algn="l" defTabSz="1231869" rtl="0" eaLnBrk="1" fontAlgn="base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tabLst/>
        <a:defRPr lang="en-GB" sz="11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891095" indent="0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None/>
        <a:defRPr sz="1333">
          <a:solidFill>
            <a:schemeClr val="bg2"/>
          </a:solidFill>
          <a:latin typeface="+mn-lt"/>
          <a:cs typeface="+mn-cs"/>
        </a:defRPr>
      </a:lvl6pPr>
      <a:lvl7pPr marL="1930352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7pPr>
      <a:lvl8pPr marL="2539937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8pPr>
      <a:lvl9pPr marL="3149521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76">
          <p15:clr>
            <a:srgbClr val="F26B43"/>
          </p15:clr>
        </p15:guide>
        <p15:guide id="4" pos="4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25B0BFB-DC2F-43B0-A187-2569BD84F8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7559542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347" imgH="348" progId="TCLayout.ActiveDocument.1">
                  <p:embed/>
                </p:oleObj>
              </mc:Choice>
              <mc:Fallback>
                <p:oleObj name="think-cell Slide" r:id="rId19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25B0BFB-DC2F-43B0-A187-2569BD84F8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F13D9177-A286-41D7-9AE8-229A9E20D4CC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1411D-D77C-4590-A923-56FC00EED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36DC3B-6A88-4A52-B7EF-E322BC1260D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ED92E-3D94-4A33-A25F-DCDC7FA5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84935"/>
            <a:ext cx="10933113" cy="8835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DF903-5928-4C6E-A7E9-B32E4ECA8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42967" y="6510704"/>
            <a:ext cx="249033" cy="246221"/>
          </a:xfrm>
          <a:prstGeom prst="rect">
            <a:avLst/>
          </a:prstGeom>
        </p:spPr>
        <p:txBody>
          <a:bodyPr vert="horz" wrap="none" lIns="0" tIns="45720" rIns="72000" bIns="45720" rtlCol="0" anchor="b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A52DCD9-8769-4ED5-B8CC-B00FC588BA8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44F051-844F-499C-86A5-D8356D0D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1590261"/>
            <a:ext cx="10933113" cy="45755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592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/"/>
        <a:defRPr sz="2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/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/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/"/>
        <a:defRPr sz="14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 panose="020B0604020202020204" pitchFamily="34" charset="0"/>
        <a:buChar char="/"/>
        <a:defRPr sz="1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93">
          <p15:clr>
            <a:srgbClr val="F26B43"/>
          </p15:clr>
        </p15:guide>
        <p15:guide id="2" pos="424">
          <p15:clr>
            <a:srgbClr val="F26B43"/>
          </p15:clr>
        </p15:guide>
        <p15:guide id="3" pos="506">
          <p15:clr>
            <a:srgbClr val="F26B43"/>
          </p15:clr>
        </p15:guide>
        <p15:guide id="4" orient="horz" pos="1003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orient="horz" pos="4224">
          <p15:clr>
            <a:srgbClr val="F26B43"/>
          </p15:clr>
        </p15:guide>
        <p15:guide id="7" orient="horz" pos="61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73F26EA8-0986-4F87-89F7-CBBBEFDF2F4F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640080" cy="18414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D7756-A1E0-481E-80F6-AD6128434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F53C982F-E673-4A9B-8473-37E918252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521839-B413-4698-B7AB-42AC3F4B2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350435"/>
            <a:ext cx="11144251" cy="421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marL="731838" marR="0" lvl="4" indent="-119063" algn="l" defTabSz="1231869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0" i="0" u="none" strike="noStrike" kern="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D49944-0172-41BB-A851-8D03A481D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789C359-43D2-40CF-B169-BB07634D6AC8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chemeClr val="tx1"/>
                </a:solidFill>
              </a:rPr>
              <a:t>19th European AIDS Conference; October 18-21, 2023; Warsaw, Poland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958EBF-8926-4F05-877B-D19506E5DEDC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CF22212-023A-4770-B891-8003E80BAA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44833F-26EF-C1C0-4A30-7C27A4093807}"/>
              </a:ext>
            </a:extLst>
          </p:cNvPr>
          <p:cNvSpPr txBox="1"/>
          <p:nvPr userDrawn="1"/>
        </p:nvSpPr>
        <p:spPr bwMode="auto">
          <a:xfrm>
            <a:off x="8915400" y="-13855"/>
            <a:ext cx="414086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_tradnl" sz="1050" kern="0" dirty="0"/>
              <a:t>Uso exclusivo Dto. Médico. No usar en promoción</a:t>
            </a:r>
          </a:p>
        </p:txBody>
      </p:sp>
    </p:spTree>
    <p:extLst>
      <p:ext uri="{BB962C8B-B14F-4D97-AF65-F5344CB8AC3E}">
        <p14:creationId xmlns:p14="http://schemas.microsoft.com/office/powerpoint/2010/main" val="380515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2pPr>
      <a:lvl3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3pPr>
      <a:lvl4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4pPr>
      <a:lvl5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9pPr>
    </p:titleStyle>
    <p:bodyStyle>
      <a:lvl1pPr marL="192024" indent="-192024" algn="l" rtl="0" eaLnBrk="0" fontAlgn="base" hangingPunct="0">
        <a:spcBef>
          <a:spcPts val="800"/>
        </a:spcBef>
        <a:spcAft>
          <a:spcPts val="0"/>
        </a:spcAft>
        <a:buClr>
          <a:schemeClr val="tx2"/>
        </a:buClr>
        <a:buSzPct val="115000"/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7472" indent="-155448" algn="l" rtl="0" eaLnBrk="0" fontAlgn="base" hangingPunct="0">
        <a:spcBef>
          <a:spcPts val="400"/>
        </a:spcBef>
        <a:spcAft>
          <a:spcPts val="0"/>
        </a:spcAft>
        <a:buClr>
          <a:srgbClr val="E31836"/>
        </a:buClr>
        <a:buSzPct val="115000"/>
        <a:buFont typeface="Arial" panose="020B0604020202020204" pitchFamily="34" charset="0"/>
        <a:buChar char="•"/>
        <a:defRPr sz="17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493776" indent="-146304" algn="l" rtl="0" eaLnBrk="0" fontAlgn="base" hangingPunct="0"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defRPr lang="en-US" sz="15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621792" indent="-128016" algn="l" rtl="0" eaLnBrk="0" fontAlgn="base" hangingPunct="0"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defRPr lang="en-US" sz="13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731838" marR="0" indent="-119063" algn="l" defTabSz="1231869" rtl="0" eaLnBrk="0" fontAlgn="base" latinLnBrk="0" hangingPunct="0">
        <a:lnSpc>
          <a:spcPct val="100000"/>
        </a:lnSpc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tabLst/>
        <a:defRPr lang="en-GB" sz="11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891095" indent="0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None/>
        <a:defRPr sz="1333">
          <a:solidFill>
            <a:schemeClr val="bg2"/>
          </a:solidFill>
          <a:latin typeface="+mn-lt"/>
          <a:cs typeface="+mn-cs"/>
        </a:defRPr>
      </a:lvl6pPr>
      <a:lvl7pPr marL="1930352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7pPr>
      <a:lvl8pPr marL="2539937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8pPr>
      <a:lvl9pPr marL="3149521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76">
          <p15:clr>
            <a:srgbClr val="F26B43"/>
          </p15:clr>
        </p15:guide>
        <p15:guide id="4" pos="4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cid:image002.png@01D6761A.0339B870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csociety.org/media/guidelines-12.0.pdf" TargetMode="External"/><Relationship Id="rId2" Type="http://schemas.openxmlformats.org/officeDocument/2006/relationships/hyperlink" Target="https://www.eacsociety.org/files/guidelines-10.1_finaljan2021_1.pdf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gesida-seimc.org/" TargetMode="External"/><Relationship Id="rId4" Type="http://schemas.openxmlformats.org/officeDocument/2006/relationships/hyperlink" Target="https://clinicalinfo.hiv.gov/en/guidelines/hiv-clinical-guidelines-adult-and-adolescent-arv/whats-new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csociety.org/media/guidelines-12.0.pdf" TargetMode="External"/><Relationship Id="rId2" Type="http://schemas.openxmlformats.org/officeDocument/2006/relationships/hyperlink" Target="https://www.eacsociety.org/files/guidelines-10.1_finaljan2021_1.pdf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gesida-seimc.org/" TargetMode="External"/><Relationship Id="rId4" Type="http://schemas.openxmlformats.org/officeDocument/2006/relationships/hyperlink" Target="https://clinicalinfo.hiv.gov/en/guidelines/hiv-clinical-guidelines-adult-and-adolescent-arv/whats-new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55.xml"/><Relationship Id="rId7" Type="http://schemas.openxmlformats.org/officeDocument/2006/relationships/chart" Target="../charts/char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5"/>
          <p:cNvSpPr>
            <a:spLocks noGrp="1"/>
          </p:cNvSpPr>
          <p:nvPr>
            <p:ph type="title"/>
          </p:nvPr>
        </p:nvSpPr>
        <p:spPr>
          <a:xfrm>
            <a:off x="0" y="3754056"/>
            <a:ext cx="11936829" cy="98531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s-ES" altLang="en-US" sz="3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Dovato</a:t>
            </a:r>
            <a:r>
              <a:rPr lang="es-ES" alt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nuevos datos post IAS/EACS.</a:t>
            </a:r>
            <a:br>
              <a:rPr lang="ca-ES" alt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2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Alella,14  de noviembre de 2023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0FF9EC-D547-43D6-9DED-4129234B0D91}"/>
              </a:ext>
            </a:extLst>
          </p:cNvPr>
          <p:cNvSpPr txBox="1"/>
          <p:nvPr/>
        </p:nvSpPr>
        <p:spPr>
          <a:xfrm>
            <a:off x="3884063" y="5000776"/>
            <a:ext cx="4385773" cy="1015632"/>
          </a:xfrm>
          <a:prstGeom prst="rect">
            <a:avLst/>
          </a:prstGeom>
          <a:noFill/>
        </p:spPr>
        <p:txBody>
          <a:bodyPr wrap="none" lIns="91387" tIns="45705" rIns="91387" bIns="45705" rtlCol="0">
            <a:spAutoFit/>
          </a:bodyPr>
          <a:lstStyle/>
          <a:p>
            <a:pPr algn="ctr" defTabSz="914377">
              <a:defRPr/>
            </a:pPr>
            <a:r>
              <a:rPr lang="es-ES" sz="2000" b="1" dirty="0">
                <a:solidFill>
                  <a:srgbClr val="000000"/>
                </a:solidFill>
                <a:ea typeface="ＭＳ Ｐゴシック"/>
                <a:cs typeface="Arial"/>
              </a:rPr>
              <a:t>Boris Revollo B.</a:t>
            </a:r>
            <a:r>
              <a:rPr lang="es-ES" sz="2000" b="1" dirty="0"/>
              <a:t> MD, PhD</a:t>
            </a:r>
            <a:endParaRPr lang="es-ES" sz="2000" b="1" dirty="0">
              <a:solidFill>
                <a:srgbClr val="000000"/>
              </a:solidFill>
              <a:ea typeface="ＭＳ Ｐゴシック"/>
              <a:cs typeface="Arial"/>
            </a:endParaRPr>
          </a:p>
          <a:p>
            <a:pPr algn="ctr" defTabSz="914377"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/>
                <a:cs typeface="Arial"/>
              </a:rPr>
              <a:t>Germans </a:t>
            </a:r>
            <a:r>
              <a:rPr lang="en-US" sz="2000" dirty="0" err="1">
                <a:solidFill>
                  <a:srgbClr val="000000"/>
                </a:solidFill>
                <a:ea typeface="ＭＳ Ｐゴシック"/>
                <a:cs typeface="Arial"/>
              </a:rPr>
              <a:t>Trias</a:t>
            </a:r>
            <a:r>
              <a:rPr lang="en-US" sz="2000" dirty="0">
                <a:solidFill>
                  <a:srgbClr val="000000"/>
                </a:solidFill>
                <a:ea typeface="ＭＳ Ｐゴシック"/>
                <a:cs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ＭＳ Ｐゴシック"/>
                <a:cs typeface="Arial"/>
              </a:rPr>
              <a:t>i</a:t>
            </a:r>
            <a:r>
              <a:rPr lang="en-US" sz="2000" dirty="0">
                <a:solidFill>
                  <a:srgbClr val="000000"/>
                </a:solidFill>
                <a:ea typeface="ＭＳ Ｐゴシック"/>
                <a:cs typeface="Arial"/>
              </a:rPr>
              <a:t> Pujol University Hospital</a:t>
            </a:r>
          </a:p>
          <a:p>
            <a:pPr algn="ctr" defTabSz="914377"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/>
                <a:cs typeface="Arial"/>
              </a:rPr>
              <a:t>Infectious Diseases Department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71AB83-2847-4F94-AAB5-D83B927024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3"/>
            <a:ext cx="12192000" cy="2545713"/>
          </a:xfrm>
          <a:prstGeom prst="rect">
            <a:avLst/>
          </a:prstGeom>
        </p:spPr>
      </p:pic>
      <p:pic>
        <p:nvPicPr>
          <p:cNvPr id="7" name="Imagen 3">
            <a:extLst>
              <a:ext uri="{FF2B5EF4-FFF2-40B4-BE49-F238E27FC236}">
                <a16:creationId xmlns:a16="http://schemas.microsoft.com/office/drawing/2014/main" id="{ABB33AA0-7C37-4F87-B9B1-097FB3EFD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984"/>
            <a:ext cx="12192000" cy="27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id:image002.png@01D6761A.0339B870">
            <a:extLst>
              <a:ext uri="{FF2B5EF4-FFF2-40B4-BE49-F238E27FC236}">
                <a16:creationId xmlns:a16="http://schemas.microsoft.com/office/drawing/2014/main" id="{585BAD42-4ADA-485D-9388-4387B63E7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4926" y="6313620"/>
            <a:ext cx="3121152" cy="34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4">
            <a:extLst>
              <a:ext uri="{FF2B5EF4-FFF2-40B4-BE49-F238E27FC236}">
                <a16:creationId xmlns:a16="http://schemas.microsoft.com/office/drawing/2014/main" id="{A50CB492-96C8-556E-787D-BE1C93098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7" y="6128748"/>
            <a:ext cx="1714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DTG/3TC in a Test-and-Treat Setting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A1283A4-AD71-74E7-4F6A-D88432EFA1BA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7591651" y="6634725"/>
            <a:ext cx="4597660" cy="21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Rolle CP et al, Open Forum Infectious Diseases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 March 2023 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E09FEA-8213-5F01-BE65-E8AB8EB1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056"/>
            <a:ext cx="12192000" cy="493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chemeClr val="bg1"/>
                </a:solidFill>
              </a:rPr>
              <a:t>D2ARLING Study Design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2EABBCBC-21BD-5785-2723-AAA925F703B7}"/>
              </a:ext>
            </a:extLst>
          </p:cNvPr>
          <p:cNvSpPr txBox="1">
            <a:spLocks/>
          </p:cNvSpPr>
          <p:nvPr/>
        </p:nvSpPr>
        <p:spPr>
          <a:xfrm>
            <a:off x="10628" y="717694"/>
            <a:ext cx="11908466" cy="515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endParaRPr lang="en-US" altLang="en-US" sz="2600" dirty="0">
              <a:solidFill>
                <a:schemeClr val="tx1"/>
              </a:solidFill>
            </a:endParaRPr>
          </a:p>
          <a:p>
            <a:pPr>
              <a:spcBef>
                <a:spcPts val="800"/>
              </a:spcBef>
            </a:pPr>
            <a:r>
              <a:rPr lang="en-US" altLang="en-US" sz="2600" b="1" dirty="0">
                <a:solidFill>
                  <a:schemeClr val="tx1"/>
                </a:solidFill>
              </a:rPr>
              <a:t>Study Objectives</a:t>
            </a:r>
          </a:p>
          <a:p>
            <a:pPr>
              <a:spcBef>
                <a:spcPts val="800"/>
              </a:spcBef>
            </a:pPr>
            <a:r>
              <a:rPr lang="en-US" altLang="en-US" sz="2200" dirty="0">
                <a:solidFill>
                  <a:schemeClr val="tx1"/>
                </a:solidFill>
              </a:rPr>
              <a:t>Assess the efficacy and safety of DTG+3TC in treatment-naïve PLHIV without baseline HIV-1 resistance testing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13A5CB4-1791-20FA-38BE-4EB4A91026FF}"/>
              </a:ext>
            </a:extLst>
          </p:cNvPr>
          <p:cNvSpPr txBox="1">
            <a:spLocks/>
          </p:cNvSpPr>
          <p:nvPr/>
        </p:nvSpPr>
        <p:spPr>
          <a:xfrm>
            <a:off x="6997995" y="6494737"/>
            <a:ext cx="6385558" cy="219723"/>
          </a:xfrm>
          <a:prstGeom prst="rect">
            <a:avLst/>
          </a:prstGeom>
        </p:spPr>
        <p:txBody>
          <a:bodyPr/>
          <a:lstStyle>
            <a:lvl1pPr marL="228594" indent="-228594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Cordova et al. IAS 2023; Brisbane, Australia. Poster TUPEB02.</a:t>
            </a:r>
          </a:p>
        </p:txBody>
      </p:sp>
      <p:pic>
        <p:nvPicPr>
          <p:cNvPr id="8" name="Picture 2" descr="A diagram of a test&#10;&#10;Description automatically generated">
            <a:extLst>
              <a:ext uri="{FF2B5EF4-FFF2-40B4-BE49-F238E27FC236}">
                <a16:creationId xmlns:a16="http://schemas.microsoft.com/office/drawing/2014/main" id="{74568153-B5A6-FBB6-B763-8E1BBDC56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73" y="2207895"/>
            <a:ext cx="9477375" cy="35147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00CFCF-6052-750C-549C-2EA2D5614206}"/>
              </a:ext>
            </a:extLst>
          </p:cNvPr>
          <p:cNvSpPr txBox="1"/>
          <p:nvPr/>
        </p:nvSpPr>
        <p:spPr>
          <a:xfrm>
            <a:off x="448339" y="5981942"/>
            <a:ext cx="11743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244 subjects screened, 214 were randomized to receive DTG+3TC (n=106) or DTG+TDF/XTC (n=108)</a:t>
            </a:r>
          </a:p>
        </p:txBody>
      </p:sp>
    </p:spTree>
    <p:extLst>
      <p:ext uri="{BB962C8B-B14F-4D97-AF65-F5344CB8AC3E}">
        <p14:creationId xmlns:p14="http://schemas.microsoft.com/office/powerpoint/2010/main" val="356192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492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>
                <a:solidFill>
                  <a:schemeClr val="bg1"/>
                </a:solidFill>
              </a:rPr>
              <a:t>Demographics and Clinical Baseline Characteristics in the ITT-Exposed Population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4F4022F-7EC2-BF47-C011-0DAC66A2E943}"/>
              </a:ext>
            </a:extLst>
          </p:cNvPr>
          <p:cNvSpPr txBox="1">
            <a:spLocks/>
          </p:cNvSpPr>
          <p:nvPr/>
        </p:nvSpPr>
        <p:spPr>
          <a:xfrm>
            <a:off x="7221279" y="6494737"/>
            <a:ext cx="6385558" cy="219723"/>
          </a:xfrm>
          <a:prstGeom prst="rect">
            <a:avLst/>
          </a:prstGeom>
        </p:spPr>
        <p:txBody>
          <a:bodyPr/>
          <a:lstStyle>
            <a:lvl1pPr marL="228594" indent="-228594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Cordova et al. IAS 2023; Brisbane, Australia. Poster TUPEB02.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007E34F-C92C-662F-8AA7-1F05822D1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255" y="2036135"/>
            <a:ext cx="8491407" cy="32118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0EAE458-EAF7-711D-A4C7-0E6AA83F11CD}"/>
              </a:ext>
            </a:extLst>
          </p:cNvPr>
          <p:cNvSpPr txBox="1"/>
          <p:nvPr/>
        </p:nvSpPr>
        <p:spPr>
          <a:xfrm>
            <a:off x="0" y="804161"/>
            <a:ext cx="6804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characteristics were similar between arms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B85AE37-662C-5099-C80F-1CEFC8692917}"/>
              </a:ext>
            </a:extLst>
          </p:cNvPr>
          <p:cNvSpPr/>
          <p:nvPr/>
        </p:nvSpPr>
        <p:spPr>
          <a:xfrm>
            <a:off x="2062716" y="4316812"/>
            <a:ext cx="8261498" cy="38277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8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Virologic Results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4F4022F-7EC2-BF47-C011-0DAC66A2E943}"/>
              </a:ext>
            </a:extLst>
          </p:cNvPr>
          <p:cNvSpPr txBox="1">
            <a:spLocks/>
          </p:cNvSpPr>
          <p:nvPr/>
        </p:nvSpPr>
        <p:spPr>
          <a:xfrm>
            <a:off x="7221279" y="6494737"/>
            <a:ext cx="6385558" cy="219723"/>
          </a:xfrm>
          <a:prstGeom prst="rect">
            <a:avLst/>
          </a:prstGeom>
        </p:spPr>
        <p:txBody>
          <a:bodyPr/>
          <a:lstStyle>
            <a:lvl1pPr marL="228594" indent="-228594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Cordova et al. IAS 2023; Brisbane, Australia. Poster TUPEB02.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726AEC7-0766-9DC4-9746-1969B0FCA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04"/>
          <a:stretch/>
        </p:blipFill>
        <p:spPr>
          <a:xfrm>
            <a:off x="735079" y="1141135"/>
            <a:ext cx="11040813" cy="514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D1D086E8-BDBC-6B71-28BE-FD21FCCD3E3E}"/>
              </a:ext>
            </a:extLst>
          </p:cNvPr>
          <p:cNvSpPr txBox="1"/>
          <p:nvPr/>
        </p:nvSpPr>
        <p:spPr>
          <a:xfrm>
            <a:off x="0" y="-1"/>
            <a:ext cx="12192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dirty="0">
                <a:solidFill>
                  <a:schemeClr val="bg1"/>
                </a:solidFill>
              </a:rPr>
              <a:t>DOLAM-500: </a:t>
            </a:r>
            <a:r>
              <a:rPr lang="es-ES" sz="3200" b="1" dirty="0" err="1">
                <a:solidFill>
                  <a:schemeClr val="bg1"/>
                </a:solidFill>
              </a:rPr>
              <a:t>Efficacy</a:t>
            </a:r>
            <a:r>
              <a:rPr lang="es-ES" sz="3200" b="1" dirty="0">
                <a:solidFill>
                  <a:schemeClr val="bg1"/>
                </a:solidFill>
              </a:rPr>
              <a:t> and safety </a:t>
            </a:r>
            <a:r>
              <a:rPr lang="es-ES" sz="3200" b="1" dirty="0" err="1">
                <a:solidFill>
                  <a:schemeClr val="bg1"/>
                </a:solidFill>
              </a:rPr>
              <a:t>of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Dolutegravir</a:t>
            </a:r>
            <a:r>
              <a:rPr lang="es-ES" sz="3200" b="1" dirty="0">
                <a:solidFill>
                  <a:schemeClr val="bg1"/>
                </a:solidFill>
              </a:rPr>
              <a:t> (DTG) plus </a:t>
            </a:r>
            <a:r>
              <a:rPr lang="es-ES" sz="3200" b="1" dirty="0" err="1">
                <a:solidFill>
                  <a:schemeClr val="bg1"/>
                </a:solidFill>
              </a:rPr>
              <a:t>Lamivudine</a:t>
            </a:r>
            <a:r>
              <a:rPr lang="es-ES" sz="3200" b="1" dirty="0">
                <a:solidFill>
                  <a:schemeClr val="bg1"/>
                </a:solidFill>
              </a:rPr>
              <a:t> (3TC) in ART-</a:t>
            </a:r>
            <a:r>
              <a:rPr lang="es-ES" sz="3200" b="1" dirty="0" err="1">
                <a:solidFill>
                  <a:schemeClr val="bg1"/>
                </a:solidFill>
              </a:rPr>
              <a:t>naive</a:t>
            </a:r>
            <a:r>
              <a:rPr lang="es-ES" sz="3200" b="1" dirty="0">
                <a:solidFill>
                  <a:schemeClr val="bg1"/>
                </a:solidFill>
              </a:rPr>
              <a:t> PLWH </a:t>
            </a:r>
            <a:r>
              <a:rPr lang="es-ES" sz="3200" b="1" dirty="0" err="1">
                <a:solidFill>
                  <a:schemeClr val="bg1"/>
                </a:solidFill>
              </a:rPr>
              <a:t>with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baseline</a:t>
            </a:r>
            <a:r>
              <a:rPr lang="es-ES" sz="3200" b="1" dirty="0">
                <a:solidFill>
                  <a:schemeClr val="bg1"/>
                </a:solidFill>
              </a:rPr>
              <a:t> viral load ≥500.000 copies/ml 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799E8C5-70D2-F3DC-D26E-E081D8A62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5" y="1158949"/>
            <a:ext cx="5432140" cy="48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C235C8C-7C40-765E-6ACC-A66D075114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73"/>
          <a:stretch/>
        </p:blipFill>
        <p:spPr>
          <a:xfrm>
            <a:off x="5805664" y="1148315"/>
            <a:ext cx="5638097" cy="496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48D25B1-A1EA-7BCC-4354-D0744A37BB43}"/>
              </a:ext>
            </a:extLst>
          </p:cNvPr>
          <p:cNvSpPr txBox="1"/>
          <p:nvPr/>
        </p:nvSpPr>
        <p:spPr>
          <a:xfrm>
            <a:off x="6524846" y="6488668"/>
            <a:ext cx="566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Inan</a:t>
            </a:r>
            <a:r>
              <a:rPr lang="es-ES" dirty="0"/>
              <a:t> A et al.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EACS 2023; Warsaw, Poland. Poster 190 </a:t>
            </a:r>
            <a:r>
              <a:rPr lang="es-ES" dirty="0"/>
              <a:t> 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142FE9E-6BAF-4637-A8C7-4889283A7BB4}"/>
              </a:ext>
            </a:extLst>
          </p:cNvPr>
          <p:cNvSpPr/>
          <p:nvPr/>
        </p:nvSpPr>
        <p:spPr>
          <a:xfrm>
            <a:off x="9643731" y="1637414"/>
            <a:ext cx="850604" cy="4391246"/>
          </a:xfrm>
          <a:prstGeom prst="rect">
            <a:avLst/>
          </a:prstGeom>
          <a:noFill/>
          <a:ln w="57150">
            <a:solidFill>
              <a:srgbClr val="002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0DA2DDA-0581-C4BB-33BB-5689A6D4E547}"/>
              </a:ext>
            </a:extLst>
          </p:cNvPr>
          <p:cNvSpPr/>
          <p:nvPr/>
        </p:nvSpPr>
        <p:spPr>
          <a:xfrm>
            <a:off x="10508518" y="1640952"/>
            <a:ext cx="850604" cy="4391246"/>
          </a:xfrm>
          <a:prstGeom prst="rect">
            <a:avLst/>
          </a:prstGeom>
          <a:noFill/>
          <a:ln w="57150">
            <a:solidFill>
              <a:srgbClr val="002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87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co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AD7686DA-A710-7E65-229A-AD9D329592D1}"/>
              </a:ext>
            </a:extLst>
          </p:cNvPr>
          <p:cNvSpPr txBox="1">
            <a:spLocks/>
          </p:cNvSpPr>
          <p:nvPr/>
        </p:nvSpPr>
        <p:spPr bwMode="auto">
          <a:xfrm>
            <a:off x="9090837" y="6643143"/>
            <a:ext cx="2992143" cy="18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Letang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EACS 2023; Warsaw, Poland. Poster eP.A.050.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41EA852-0522-8D9D-8F77-204A7056F9E8}"/>
              </a:ext>
            </a:extLst>
          </p:cNvPr>
          <p:cNvSpPr txBox="1">
            <a:spLocks/>
          </p:cNvSpPr>
          <p:nvPr/>
        </p:nvSpPr>
        <p:spPr bwMode="auto">
          <a:xfrm>
            <a:off x="95694" y="1180215"/>
            <a:ext cx="11791506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  <a:lvl2pPr algn="l" rtl="0" eaLnBrk="0" fontAlgn="base" hangingPunct="0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1836"/>
                </a:solidFill>
                <a:latin typeface="Arial" pitchFamily="34" charset="0"/>
                <a:cs typeface="Arial" charset="0"/>
              </a:defRPr>
            </a:lvl2pPr>
            <a:lvl3pPr algn="l" rtl="0" eaLnBrk="0" fontAlgn="base" hangingPunct="0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1836"/>
                </a:solidFill>
                <a:latin typeface="Arial" pitchFamily="34" charset="0"/>
                <a:cs typeface="Arial" charset="0"/>
              </a:defRPr>
            </a:lvl3pPr>
            <a:lvl4pPr algn="l" rtl="0" eaLnBrk="0" fontAlgn="base" hangingPunct="0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1836"/>
                </a:solidFill>
                <a:latin typeface="Arial" pitchFamily="34" charset="0"/>
                <a:cs typeface="Arial" charset="0"/>
              </a:defRPr>
            </a:lvl4pPr>
            <a:lvl5pPr algn="l" rtl="0" eaLnBrk="0" fontAlgn="base" hangingPunct="0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1836"/>
                </a:solidFill>
                <a:latin typeface="Arial" pitchFamily="34" charset="0"/>
                <a:cs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B61229"/>
                </a:solidFill>
                <a:latin typeface="Century Gothic" pitchFamily="34" charset="0"/>
                <a:cs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B61229"/>
                </a:solidFill>
                <a:latin typeface="Century Gothic" pitchFamily="34" charset="0"/>
                <a:cs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B61229"/>
                </a:solidFill>
                <a:latin typeface="Century Gothic" pitchFamily="34" charset="0"/>
                <a:cs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B61229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 Narrow"/>
                <a:ea typeface="+mj-ea"/>
                <a:cs typeface="Arial"/>
              </a:rPr>
              <a:t>Real-world Effectiveness of Dolutegravir + Lamivudine (DTG + 3TC) in Treatment-Naive People With HIV-1 and Low CD4+ Cell Count or High Viral Load at Baseline: A Systematic Literature Review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A9AF140C-4F94-627B-53DC-C606A09107E2}"/>
              </a:ext>
            </a:extLst>
          </p:cNvPr>
          <p:cNvSpPr txBox="1">
            <a:spLocks/>
          </p:cNvSpPr>
          <p:nvPr/>
        </p:nvSpPr>
        <p:spPr bwMode="auto">
          <a:xfrm>
            <a:off x="0" y="3805510"/>
            <a:ext cx="12191999" cy="90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15000"/>
              <a:buFont typeface="Arial" panose="020B0604020202020204" pitchFamily="34" charset="0"/>
              <a:buNone/>
              <a:defRPr sz="1500" b="1" i="0">
                <a:solidFill>
                  <a:schemeClr val="tx2"/>
                </a:solidFill>
                <a:effectLst/>
                <a:latin typeface="Arial"/>
                <a:ea typeface="+mn-ea"/>
                <a:cs typeface="Arial"/>
              </a:defRPr>
            </a:lvl1pPr>
            <a:lvl2pPr marL="609585" indent="0" algn="ctr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17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70" indent="0" algn="ctr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None/>
              <a:defRPr lang="en-US"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0" algn="ctr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None/>
              <a:defRPr lang="en-US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 marR="0" indent="0" algn="ctr" defTabSz="1231869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None/>
              <a:tabLst/>
              <a:defRPr lang="en-GB"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47924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3657509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4267093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4876678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altLang="en-US" u="sng" kern="0" dirty="0">
                <a:latin typeface="Arial" panose="020B0604020202020204" pitchFamily="34" charset="0"/>
                <a:cs typeface="Arial" panose="020B0604020202020204" pitchFamily="34" charset="0"/>
              </a:rPr>
              <a:t>Emilio Letang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Tristan J. Barber,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Clotilde Allavena,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Laurent Hocqueloux,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José Casado,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Simona Di Giambenedetto,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Alfonso Cabello-Úbeda,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Antonella </a:t>
            </a:r>
            <a:r>
              <a:rPr lang="en-US" alt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d’Arminio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Monforte,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Madhusudan Kabra,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Julie Priest,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Ana Milinkovic,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Bryn Jones</a:t>
            </a:r>
            <a:r>
              <a:rPr lang="en-US" altLang="en-US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BCF2192-0233-FF3D-DA01-112274F49FC1}"/>
              </a:ext>
            </a:extLst>
          </p:cNvPr>
          <p:cNvSpPr txBox="1">
            <a:spLocks/>
          </p:cNvSpPr>
          <p:nvPr/>
        </p:nvSpPr>
        <p:spPr bwMode="auto">
          <a:xfrm>
            <a:off x="148856" y="5123450"/>
            <a:ext cx="11791507" cy="85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15000"/>
              <a:buFont typeface="Arial" panose="020B0604020202020204" pitchFamily="34" charset="0"/>
              <a:buNone/>
              <a:defRPr sz="1150" i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47644" indent="0" algn="l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07987" indent="0" algn="l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None/>
              <a:defRPr lang="en-US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36582" indent="0" algn="l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None/>
              <a:defRPr lang="en-US"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54592" marR="0" indent="0" algn="l" defTabSz="1231869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None/>
              <a:tabLst/>
              <a:defRPr lang="en-GB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ViiV Healthcare, Madrid, Spain; </a:t>
            </a: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Ian Charleson Day Centre, Royal Free London NHS Foundation Trust, London, UK; </a:t>
            </a: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for Global Health, University College London, London, UK; </a:t>
            </a: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Hôtel-Dieu, Nantes, France; </a:t>
            </a: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Centre </a:t>
            </a:r>
            <a:r>
              <a:rPr kumimoji="0" lang="en-GB" altLang="en-US" sz="1150" b="0" i="1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Hospitalier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1150" b="0" i="1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Universitaire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1150" b="0" i="1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d’Orléans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Orléans, France; </a:t>
            </a: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 Universitario Ramón y </a:t>
            </a:r>
            <a:r>
              <a:rPr kumimoji="0" lang="en-GB" altLang="en-US" sz="1150" b="0" i="1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Cajal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Madrid, Spain; </a:t>
            </a: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Fondazione </a:t>
            </a:r>
            <a:r>
              <a:rPr kumimoji="0" lang="en-GB" altLang="en-US" sz="1150" b="0" i="1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Policlinico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Universitario Agostino Gemelli IRCCS and </a:t>
            </a:r>
            <a:r>
              <a:rPr kumimoji="0" lang="en-GB" altLang="en-US" sz="1150" b="0" i="1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Università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Cattolica del Sacro Cuore, Rome, Italy; </a:t>
            </a: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Fundación Jimenez Diaz University Hospital, Madrid, Spain; </a:t>
            </a: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‘San Paolo’ Hospital, University of Milan, Milan, Italy; </a:t>
            </a: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ViiV Healthcare, Brentford, UK; </a:t>
            </a:r>
            <a:r>
              <a:rPr kumimoji="0" lang="en-GB" altLang="en-US" sz="1150" b="0" i="1" u="none" strike="noStrike" kern="0" cap="none" spc="0" normalizeH="0" baseline="3000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GB" altLang="en-US" sz="1150" b="0" i="1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ViiV Healthcare, Durham, NC, USA</a:t>
            </a:r>
          </a:p>
        </p:txBody>
      </p:sp>
    </p:spTree>
    <p:extLst>
      <p:ext uri="{BB962C8B-B14F-4D97-AF65-F5344CB8AC3E}">
        <p14:creationId xmlns:p14="http://schemas.microsoft.com/office/powerpoint/2010/main" val="5151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8925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chemeClr val="bg1"/>
                </a:solidFill>
              </a:rPr>
              <a:t>Breakdown of Real-world Publications Reporting Data on People With HIV-1 Initiating DTG + 3TC With Viral Load ≥100,000 Copies/mL and CD4+ Cell Count &lt;200 Cells/mm</a:t>
            </a:r>
            <a:r>
              <a:rPr lang="en-US" altLang="en-US" sz="2600" b="1" baseline="30000" dirty="0">
                <a:solidFill>
                  <a:schemeClr val="bg1"/>
                </a:solidFill>
              </a:rPr>
              <a:t>3</a:t>
            </a:r>
            <a:r>
              <a:rPr lang="en-US" altLang="en-US" sz="2600" b="1" dirty="0">
                <a:solidFill>
                  <a:schemeClr val="bg1"/>
                </a:solidFill>
              </a:rPr>
              <a:t> 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A1283A4-AD71-74E7-4F6A-D88432EFA1BA}"/>
              </a:ext>
            </a:extLst>
          </p:cNvPr>
          <p:cNvSpPr txBox="1">
            <a:spLocks/>
          </p:cNvSpPr>
          <p:nvPr/>
        </p:nvSpPr>
        <p:spPr bwMode="auto">
          <a:xfrm>
            <a:off x="9122736" y="6643143"/>
            <a:ext cx="2992143" cy="18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Letang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EACS 2023; Warsaw, Poland. Poster eP.A.050.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839E90-794E-9DCD-8493-8A0DC0F24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789" y="1426396"/>
            <a:ext cx="9327688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8925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cos"/>
                <a:ea typeface="+mn-ea"/>
                <a:cs typeface="Arial" panose="020B0604020202020204" pitchFamily="34" charset="0"/>
              </a:rPr>
              <a:t>Studies With Virologic Effectiveness Data for ≥10 Treatment-Naive People With HIV-1 and Baseline Viral Load ≥100,000 Copies/mL or CD4+ Cell Count &lt;200 Cells/mm3 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co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A1283A4-AD71-74E7-4F6A-D88432EFA1BA}"/>
              </a:ext>
            </a:extLst>
          </p:cNvPr>
          <p:cNvSpPr txBox="1">
            <a:spLocks/>
          </p:cNvSpPr>
          <p:nvPr/>
        </p:nvSpPr>
        <p:spPr bwMode="auto">
          <a:xfrm>
            <a:off x="9122736" y="6643143"/>
            <a:ext cx="2992143" cy="18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Letang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EACS 2023; Warsaw, Poland. Poster eP.A.050.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FAFBC0C-B79F-8EBB-DF64-91DD13BFB1FC}"/>
              </a:ext>
            </a:extLst>
          </p:cNvPr>
          <p:cNvSpPr txBox="1">
            <a:spLocks/>
          </p:cNvSpPr>
          <p:nvPr/>
        </p:nvSpPr>
        <p:spPr bwMode="auto">
          <a:xfrm>
            <a:off x="711200" y="1350964"/>
            <a:ext cx="1114425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2024" indent="-192024" algn="l" rtl="0" eaLnBrk="0" fontAlgn="base" hangingPunct="0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7472" indent="-155448" algn="l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93776" indent="-146304" algn="l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21792" indent="-128016" algn="l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31838" marR="0" indent="-119063" algn="l" defTabSz="1231869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tabLst/>
              <a:defRPr lang="en-GB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192024" marR="0" lvl="0" indent="-192024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and 4 studies reported the virologic effectiveness of DTG + 3TC for ≥10 treatment-naive individuals with high baseline viral load or low baseline CD4+ cell count, respectively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1D5218C-D76A-392C-5D1E-22365B151294}"/>
              </a:ext>
            </a:extLst>
          </p:cNvPr>
          <p:cNvSpPr txBox="1">
            <a:spLocks/>
          </p:cNvSpPr>
          <p:nvPr/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4AC3FD-09E3-4FF5-A0F9-A72F20D7F301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GB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C9F9D13-C0E7-26D6-7240-6D91C88A5C77}"/>
              </a:ext>
            </a:extLst>
          </p:cNvPr>
          <p:cNvSpPr txBox="1">
            <a:spLocks/>
          </p:cNvSpPr>
          <p:nvPr/>
        </p:nvSpPr>
        <p:spPr bwMode="auto">
          <a:xfrm>
            <a:off x="6538913" y="6419850"/>
            <a:ext cx="520382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Letang et al. EACS 2023; Warsaw, Poland. Poster eP.A.050.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B45CA02-F837-DEB6-EF6A-1A4CA5AB1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680" y="2046381"/>
            <a:ext cx="7406640" cy="40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8925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chemeClr val="bg1"/>
                </a:solidFill>
              </a:rPr>
              <a:t>Proportions of Individuals With Baseline Viral Load ≥100,000 Copies/mL Achieving Virologic Suppression at Weeks 24, 48, and 96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A1283A4-AD71-74E7-4F6A-D88432EFA1BA}"/>
              </a:ext>
            </a:extLst>
          </p:cNvPr>
          <p:cNvSpPr txBox="1">
            <a:spLocks/>
          </p:cNvSpPr>
          <p:nvPr/>
        </p:nvSpPr>
        <p:spPr bwMode="auto">
          <a:xfrm>
            <a:off x="9122736" y="6643143"/>
            <a:ext cx="2992143" cy="18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Letang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EACS 2023; Warsaw, Poland. Poster eP.A.050.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59B416A-A9D2-4FF4-93BF-B35735157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70" y="2577683"/>
            <a:ext cx="1188683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8925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600" b="1" dirty="0">
                <a:solidFill>
                  <a:schemeClr val="bg1"/>
                </a:solidFill>
              </a:rPr>
              <a:t>Proportion of Individuals With Baseline CD4+ Cell Count &lt;200 Cells/mm</a:t>
            </a:r>
            <a:r>
              <a:rPr lang="en-US" altLang="en-US" sz="2600" b="1" baseline="30000" dirty="0">
                <a:solidFill>
                  <a:schemeClr val="bg1"/>
                </a:solidFill>
              </a:rPr>
              <a:t>3</a:t>
            </a:r>
            <a:r>
              <a:rPr lang="en-US" altLang="en-US" sz="2600" b="1" dirty="0">
                <a:solidFill>
                  <a:schemeClr val="bg1"/>
                </a:solidFill>
              </a:rPr>
              <a:t> Achieving Virologic Suppression at Weeks 24, 48, and 96</a:t>
            </a:r>
            <a:endParaRPr lang="es-ES" sz="2600" b="1" dirty="0">
              <a:solidFill>
                <a:schemeClr val="bg1"/>
              </a:solidFill>
            </a:endParaRP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A1283A4-AD71-74E7-4F6A-D88432EFA1BA}"/>
              </a:ext>
            </a:extLst>
          </p:cNvPr>
          <p:cNvSpPr txBox="1">
            <a:spLocks/>
          </p:cNvSpPr>
          <p:nvPr/>
        </p:nvSpPr>
        <p:spPr bwMode="auto">
          <a:xfrm>
            <a:off x="9122736" y="6643143"/>
            <a:ext cx="2992143" cy="18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Letang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EACS 2023; Warsaw, Poland. Poster eP.A.050.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FB20D-09F1-7A2C-0EB2-6AEB6191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784" y="1652651"/>
            <a:ext cx="8046720" cy="421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000" b="1" dirty="0">
                <a:solidFill>
                  <a:schemeClr val="bg1"/>
                </a:solidFill>
                <a:latin typeface="Calibri cos"/>
                <a:cs typeface="Arial" panose="020B0604020202020204" pitchFamily="34" charset="0"/>
              </a:rPr>
              <a:t>Conflicts of interest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cos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7766" y="1689196"/>
            <a:ext cx="120942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grants (HIV Unit): UAB, MAG, Primavera Sound group.</a:t>
            </a: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endParaRPr lang="en-GB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Honoraria and travel sponsorship: Merck Sharp &amp; </a:t>
            </a:r>
            <a:r>
              <a:rPr lang="en-GB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Dohme</a:t>
            </a: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Gilead Sciences, Janssen, </a:t>
            </a:r>
            <a:r>
              <a:rPr lang="en-GB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ViiV</a:t>
            </a: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Healthcare.</a:t>
            </a: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endParaRPr lang="en-GB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Co-investigator in clinical trials sponsored: Merck Sharp &amp; </a:t>
            </a:r>
            <a:r>
              <a:rPr lang="en-GB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Dohme</a:t>
            </a: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Gilead Sciences, Janssen, </a:t>
            </a:r>
            <a:r>
              <a:rPr lang="en-GB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ViiV</a:t>
            </a: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Healthcare</a:t>
            </a: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endParaRPr lang="en-GB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 patent holder or a shareholder </a:t>
            </a: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endParaRPr lang="en-GB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disclosures for any family members </a:t>
            </a:r>
          </a:p>
        </p:txBody>
      </p:sp>
    </p:spTree>
    <p:extLst>
      <p:ext uri="{BB962C8B-B14F-4D97-AF65-F5344CB8AC3E}">
        <p14:creationId xmlns:p14="http://schemas.microsoft.com/office/powerpoint/2010/main" val="13960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4585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+mj-ea"/>
                <a:cs typeface="Arial" panose="020B0604020202020204" pitchFamily="34" charset="0"/>
              </a:rPr>
              <a:t>Virologic Outcomes in Treatment-Naive Populations With High Baseline Viral Load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A1283A4-AD71-74E7-4F6A-D88432EFA1BA}"/>
              </a:ext>
            </a:extLst>
          </p:cNvPr>
          <p:cNvSpPr txBox="1">
            <a:spLocks/>
          </p:cNvSpPr>
          <p:nvPr/>
        </p:nvSpPr>
        <p:spPr bwMode="auto">
          <a:xfrm>
            <a:off x="9122736" y="6643143"/>
            <a:ext cx="2992143" cy="18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Letang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EACS 2023; Warsaw, Poland. Poster eP.A.050.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6A16B03-8689-88CE-7F10-AD9947D894AB}"/>
              </a:ext>
            </a:extLst>
          </p:cNvPr>
          <p:cNvSpPr txBox="1">
            <a:spLocks/>
          </p:cNvSpPr>
          <p:nvPr/>
        </p:nvSpPr>
        <p:spPr bwMode="auto">
          <a:xfrm>
            <a:off x="711200" y="1350964"/>
            <a:ext cx="1114425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2024" indent="-192024" algn="l" rtl="0" eaLnBrk="0" fontAlgn="base" hangingPunct="0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7472" indent="-155448" algn="l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93776" indent="-146304" algn="l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21792" indent="-128016" algn="l" rtl="0" eaLnBrk="0" fontAlgn="base" hangingPunct="0"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31838" marR="0" indent="-119063" algn="l" defTabSz="1231869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tabLst/>
              <a:defRPr lang="en-GB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192024" marR="0" lvl="0" indent="-192024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Overall, the proportion of individuals with high baseline viral load who achieved virologic suppression was 76% (61/80) at Week 24, 97% (208/215) at Week 48, and 87% (39/45)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Week 96</a:t>
            </a:r>
          </a:p>
          <a:p>
            <a:pPr marL="192024" marR="0" lvl="0" indent="-192024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Among studies reporting data for ≥10 individuals with high baseline viral load from the same cohort, the proportion with HIV-1 RNA &lt;50 copies/mL ranged from 50% (5/10) to 88% (37/42)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Week 24 and from 81% (13/16) to 100% (152/152) at Week 48; at Week 96, one study reported that 87% (39/45) of individuals were virologically suppressed</a:t>
            </a:r>
          </a:p>
          <a:p>
            <a:pPr marL="347472" marR="0" lvl="1" indent="-155448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a longitudinal cohort study following individuals with baseline viral load ≥500,000 copies/mL, the proportion achieving virologic suppression increased from 59% (13/22) at Week 24 to 95% (21/22) at Week 48</a:t>
            </a:r>
          </a:p>
          <a:p>
            <a:pPr marL="192024" marR="0" lvl="0" indent="-192024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inverse-variance weighting methods with a correction of 0.01% for studies with 100% suppression, the pooled proportions of individuals with high baseline viral load from studies with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≥10 who achieved virologic suppression were 80.3% at Week 24, &gt;99.9% at Week 48, and 87% at Week 96</a:t>
            </a:r>
          </a:p>
        </p:txBody>
      </p:sp>
      <p:sp>
        <p:nvSpPr>
          <p:cNvPr id="8" name="Title 25">
            <a:extLst>
              <a:ext uri="{FF2B5EF4-FFF2-40B4-BE49-F238E27FC236}">
                <a16:creationId xmlns:a16="http://schemas.microsoft.com/office/drawing/2014/main" id="{A61230AE-FFA6-DE33-FF52-3AFC8D59744F}"/>
              </a:ext>
            </a:extLst>
          </p:cNvPr>
          <p:cNvSpPr txBox="1">
            <a:spLocks/>
          </p:cNvSpPr>
          <p:nvPr/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1836"/>
                </a:solidFill>
                <a:latin typeface="Arial" pitchFamily="34" charset="0"/>
                <a:cs typeface="Arial" charset="0"/>
              </a:defRPr>
            </a:lvl2pPr>
            <a:lvl3pPr algn="l" rtl="0" eaLnBrk="0" fontAlgn="base" hangingPunct="0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1836"/>
                </a:solidFill>
                <a:latin typeface="Arial" pitchFamily="34" charset="0"/>
                <a:cs typeface="Arial" charset="0"/>
              </a:defRPr>
            </a:lvl3pPr>
            <a:lvl4pPr algn="l" rtl="0" eaLnBrk="0" fontAlgn="base" hangingPunct="0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1836"/>
                </a:solidFill>
                <a:latin typeface="Arial" pitchFamily="34" charset="0"/>
                <a:cs typeface="Arial" charset="0"/>
              </a:defRPr>
            </a:lvl4pPr>
            <a:lvl5pPr algn="l" rtl="0" eaLnBrk="0" fontAlgn="base" hangingPunct="0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1836"/>
                </a:solidFill>
                <a:latin typeface="Arial" pitchFamily="34" charset="0"/>
                <a:cs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B61229"/>
                </a:solidFill>
                <a:latin typeface="Century Gothic" pitchFamily="34" charset="0"/>
                <a:cs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B61229"/>
                </a:solidFill>
                <a:latin typeface="Century Gothic" pitchFamily="34" charset="0"/>
                <a:cs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B61229"/>
                </a:solidFill>
                <a:latin typeface="Century Gothic" pitchFamily="34" charset="0"/>
                <a:cs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B61229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40046"/>
              </a:solidFill>
              <a:effectLst/>
              <a:uLnTx/>
              <a:uFillTx/>
              <a:latin typeface="Arial Narrow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60E301AE-CE81-51FD-215C-9624768610A1}"/>
              </a:ext>
            </a:extLst>
          </p:cNvPr>
          <p:cNvSpPr txBox="1">
            <a:spLocks/>
          </p:cNvSpPr>
          <p:nvPr/>
        </p:nvSpPr>
        <p:spPr bwMode="auto">
          <a:xfrm>
            <a:off x="6538913" y="6419850"/>
            <a:ext cx="520382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Letang et al. EACS 2023; Warsaw, Poland. Poster eP.A.050.</a:t>
            </a:r>
          </a:p>
        </p:txBody>
      </p:sp>
    </p:spTree>
    <p:extLst>
      <p:ext uri="{BB962C8B-B14F-4D97-AF65-F5344CB8AC3E}">
        <p14:creationId xmlns:p14="http://schemas.microsoft.com/office/powerpoint/2010/main" val="28667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87569" y="6519446"/>
            <a:ext cx="1180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EACS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Guidelines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12.0.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October</a:t>
            </a:r>
            <a:r>
              <a:rPr kumimoji="0" lang="es-ES_tradnl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2023.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at: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https://www.</a:t>
            </a:r>
            <a:r>
              <a:rPr lang="es-ES_tradnl" sz="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_tradnl" sz="800" dirty="0">
                <a:solidFill>
                  <a:prstClr val="black"/>
                </a:solidFill>
                <a:cs typeface="Arial" panose="020B0604020202020204" pitchFamily="34" charset="0"/>
                <a:hlinkClick r:id="rId3"/>
              </a:rPr>
              <a:t>https://www.eacsociety.org/media/guidelines-12.0.pdf</a:t>
            </a:r>
            <a:r>
              <a:rPr lang="es-ES_tradnl" sz="800" dirty="0">
                <a:solidFill>
                  <a:prstClr val="black"/>
                </a:solidFill>
                <a:cs typeface="Arial" panose="020B0604020202020204" pitchFamily="34" charset="0"/>
              </a:rPr>
              <a:t>. 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IAS-USA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Guidelines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r>
              <a:rPr kumimoji="0" lang="es-ES_tradnl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Gandhi 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JAMA </a:t>
            </a:r>
            <a:r>
              <a:rPr lang="es-E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2023; 329(1):63-84. doi:10.1001/jama.2022.22246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DHHS. 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at </a:t>
            </a:r>
            <a:r>
              <a:rPr lang="es-ES_tradnl" sz="800" u="sng" dirty="0">
                <a:solidFill>
                  <a:prstClr val="black"/>
                </a:solidFill>
                <a:cs typeface="Arial" panose="020B0604020202020204" pitchFamily="34" charset="0"/>
                <a:hlinkClick r:id="rId4"/>
              </a:rPr>
              <a:t>https://clinicalinfo.hiv.gov/en/guidelines/hiv-clinical-guidelines-adult-and-adolescent-arv/whats-new</a:t>
            </a:r>
            <a:r>
              <a:rPr lang="es-ES_tradnl" sz="800" u="sng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September</a:t>
            </a:r>
            <a:r>
              <a:rPr lang="es-ES_tradnl" sz="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21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2022.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GeSIDA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/PNS TAR en adultos infectados por el VIH (Actualización enero 2023). Disponible en: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https://gesida-seimc.org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5F22C11C-5278-AA4E-AF0B-C114B1C175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5246" y="1941982"/>
          <a:ext cx="11824621" cy="4390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479">
                  <a:extLst>
                    <a:ext uri="{9D8B030D-6E8A-4147-A177-3AD203B41FA5}">
                      <a16:colId xmlns:a16="http://schemas.microsoft.com/office/drawing/2014/main" val="1365120815"/>
                    </a:ext>
                  </a:extLst>
                </a:gridCol>
                <a:gridCol w="2252539">
                  <a:extLst>
                    <a:ext uri="{9D8B030D-6E8A-4147-A177-3AD203B41FA5}">
                      <a16:colId xmlns:a16="http://schemas.microsoft.com/office/drawing/2014/main" val="474767831"/>
                    </a:ext>
                  </a:extLst>
                </a:gridCol>
                <a:gridCol w="2417804">
                  <a:extLst>
                    <a:ext uri="{9D8B030D-6E8A-4147-A177-3AD203B41FA5}">
                      <a16:colId xmlns:a16="http://schemas.microsoft.com/office/drawing/2014/main" val="1734253374"/>
                    </a:ext>
                  </a:extLst>
                </a:gridCol>
                <a:gridCol w="3070232">
                  <a:extLst>
                    <a:ext uri="{9D8B030D-6E8A-4147-A177-3AD203B41FA5}">
                      <a16:colId xmlns:a16="http://schemas.microsoft.com/office/drawing/2014/main" val="1762142606"/>
                    </a:ext>
                  </a:extLst>
                </a:gridCol>
                <a:gridCol w="2507567">
                  <a:extLst>
                    <a:ext uri="{9D8B030D-6E8A-4147-A177-3AD203B41FA5}">
                      <a16:colId xmlns:a16="http://schemas.microsoft.com/office/drawing/2014/main" val="4218676828"/>
                    </a:ext>
                  </a:extLst>
                </a:gridCol>
              </a:tblGrid>
              <a:tr h="885315">
                <a:tc>
                  <a:txBody>
                    <a:bodyPr/>
                    <a:lstStyle/>
                    <a:p>
                      <a:endParaRPr lang="es-E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DHHS </a:t>
                      </a:r>
                      <a:r>
                        <a:rPr lang="es-E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March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23, 2023</a:t>
                      </a:r>
                    </a:p>
                    <a:p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most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”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EACS 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 2023</a:t>
                      </a:r>
                    </a:p>
                    <a:p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”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IAS-USA </a:t>
                      </a:r>
                      <a:r>
                        <a:rPr lang="es-E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2022</a:t>
                      </a:r>
                    </a:p>
                    <a:p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”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GESIDA 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  <a:p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Preferred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”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776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DTG/3TC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TDF</a:t>
                      </a: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NNRTI</a:t>
                      </a: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RAL</a:t>
                      </a: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negative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HIV-VL &lt; 500,000 copies/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25" marR="4762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HIV-VL &lt; 500,000 copies/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Perhaps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CD4 &lt; 200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cells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unclear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rapid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(TDR)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IOs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Close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monitoring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adherence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safety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advantages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3DR.</a:t>
                      </a:r>
                    </a:p>
                    <a:p>
                      <a:r>
                        <a:rPr lang="en-US" sz="10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n-US" sz="1000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recommended during </a:t>
                      </a:r>
                      <a:r>
                        <a:rPr lang="en-US" sz="1000" baseline="0" noProof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pregnacy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</a:p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negative</a:t>
                      </a: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any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3DR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contain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(NNRTI, 2 NRTI, PI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INI)</a:t>
                      </a:r>
                    </a:p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79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DTG/RPV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negative</a:t>
                      </a: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TDF</a:t>
                      </a: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NNRTI</a:t>
                      </a: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HLA-B*57:01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endParaRPr lang="es-ES" sz="1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Concerns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ABC and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increased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risk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AMI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HLA-B*57:01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negative 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1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BIC/FTC/TAF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DTG/ABC/3TC*</a:t>
                      </a:r>
                    </a:p>
                    <a:p>
                      <a:endParaRPr lang="es-E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TDF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ABC</a:t>
                      </a: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TDF</a:t>
                      </a: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NNRTI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RAL, EVG/c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DTG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25" marR="4762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TDF renal and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bone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toxicity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TAF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Associated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gain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986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TDF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ABC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increase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(BIC, TAF)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TAF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associated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gain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n-US" sz="1000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recommended during </a:t>
                      </a:r>
                      <a:r>
                        <a:rPr lang="en-US" sz="1000" baseline="0" noProof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pregnacy</a:t>
                      </a:r>
                      <a:endParaRPr lang="en-US" sz="10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870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DOR </a:t>
                      </a:r>
                      <a:r>
                        <a:rPr lang="es-ES" sz="13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efavirenz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pregnancy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80042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E7968727-073B-BA48-8641-8CF4E789457C}"/>
              </a:ext>
            </a:extLst>
          </p:cNvPr>
          <p:cNvSpPr txBox="1"/>
          <p:nvPr/>
        </p:nvSpPr>
        <p:spPr>
          <a:xfrm>
            <a:off x="130538" y="1142866"/>
            <a:ext cx="1187696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Maintain</a:t>
            </a:r>
            <a:r>
              <a:rPr lang="en-AE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virological suppression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withou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</a:t>
            </a:r>
            <a:r>
              <a:rPr lang="en-AE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jeopardizing future treatment options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AE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It is critical to review ART history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AE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 the settings of existing NRTI resistance, should be included in the regimen with a fully active and high  barrier drugs (DTG, BIC, boost DRV   </a:t>
            </a:r>
            <a:endParaRPr kumimoji="0" lang="en-AE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0ADD8F4F-166D-7342-872A-8D7A1E5D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907" y="1072965"/>
            <a:ext cx="146050" cy="146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2B85B8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5FB049C0-A72A-3B46-AAC2-07B5A7300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196" y="1015185"/>
            <a:ext cx="241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 panose="020B0604020202020204" pitchFamily="34" charset="0"/>
              </a:rPr>
              <a:t>Preferred/recommended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BCC42413-37BA-9C49-A7CF-9772905C1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9607" y="988000"/>
            <a:ext cx="317873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 panose="020B0604020202020204" pitchFamily="34" charset="0"/>
              </a:rPr>
              <a:t>Recommended</a:t>
            </a: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in certain clinical situations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86BF1E9A-774E-E446-BFFF-F7358271C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2486" y="1066924"/>
            <a:ext cx="146050" cy="146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2B85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68F38F1-B708-375E-1A53-979B6C11025D}"/>
              </a:ext>
            </a:extLst>
          </p:cNvPr>
          <p:cNvSpPr txBox="1"/>
          <p:nvPr/>
        </p:nvSpPr>
        <p:spPr>
          <a:xfrm>
            <a:off x="0" y="-1"/>
            <a:ext cx="121920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dirty="0">
                <a:solidFill>
                  <a:schemeClr val="bg1"/>
                </a:solidFill>
              </a:rPr>
              <a:t>Optimizing Antiretroviral Therapy in the Setting of Viral Suppression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.</a:t>
            </a:r>
            <a:endParaRPr kumimoji="0" lang="en-US" sz="30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cxnSp>
        <p:nvCxnSpPr>
          <p:cNvPr id="4" name="Connector recte 3"/>
          <p:cNvCxnSpPr/>
          <p:nvPr/>
        </p:nvCxnSpPr>
        <p:spPr>
          <a:xfrm>
            <a:off x="6487064" y="2803585"/>
            <a:ext cx="180292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 recte 16"/>
          <p:cNvCxnSpPr/>
          <p:nvPr/>
        </p:nvCxnSpPr>
        <p:spPr>
          <a:xfrm>
            <a:off x="6501448" y="3128505"/>
            <a:ext cx="180292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4AB41DAD-8E88-D9C9-6071-11DDA89D9390}"/>
              </a:ext>
            </a:extLst>
          </p:cNvPr>
          <p:cNvSpPr txBox="1"/>
          <p:nvPr/>
        </p:nvSpPr>
        <p:spPr>
          <a:xfrm>
            <a:off x="95415" y="6289483"/>
            <a:ext cx="232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s-ES" sz="1000" b="1" dirty="0">
                <a:latin typeface="Calibri" panose="020F0502020204030204" pitchFamily="34" charset="0"/>
                <a:cs typeface="Calibri" panose="020F0502020204030204" pitchFamily="34" charset="0"/>
              </a:rPr>
              <a:t> GESIDA </a:t>
            </a:r>
            <a:r>
              <a:rPr lang="es-ES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02479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Switch to DOVATO in Patients Suppressed on </a:t>
            </a:r>
            <a:r>
              <a:rPr lang="en-US" altLang="en-US" sz="28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Biktarvy</a:t>
            </a:r>
            <a:r>
              <a:rPr lang="en-US" alt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 (The SOUND Study), Week 48 Interim Analysis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16A9318-7C90-D22D-2EBC-B895FB9DF623}"/>
              </a:ext>
            </a:extLst>
          </p:cNvPr>
          <p:cNvSpPr txBox="1">
            <a:spLocks/>
          </p:cNvSpPr>
          <p:nvPr/>
        </p:nvSpPr>
        <p:spPr>
          <a:xfrm>
            <a:off x="6475228" y="6430943"/>
            <a:ext cx="7216670" cy="129346"/>
          </a:xfrm>
          <a:prstGeom prst="rect">
            <a:avLst/>
          </a:prstGeom>
        </p:spPr>
        <p:txBody>
          <a:bodyPr/>
          <a:lstStyle>
            <a:lvl1pPr marL="228594" indent="-228594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/>
              <a:t>Slim et al. </a:t>
            </a:r>
            <a:r>
              <a:rPr lang="en-US" altLang="en-US" sz="1800" dirty="0" err="1"/>
              <a:t>IDWeek</a:t>
            </a:r>
            <a:r>
              <a:rPr lang="en-US" altLang="en-US" sz="1800" dirty="0"/>
              <a:t> 2023; Boston, MA. Poster 1593.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A2A5C26-356A-F684-CCD6-E560CC4BFEDA}"/>
              </a:ext>
            </a:extLst>
          </p:cNvPr>
          <p:cNvSpPr txBox="1"/>
          <p:nvPr/>
        </p:nvSpPr>
        <p:spPr>
          <a:xfrm>
            <a:off x="0" y="1255216"/>
            <a:ext cx="12277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To report results from the Week 48 interim analysis of the SOUND study, evaluating virologically suppressed patients on </a:t>
            </a:r>
            <a:r>
              <a:rPr lang="en-US" altLang="en-US" dirty="0" err="1"/>
              <a:t>bictegravir</a:t>
            </a:r>
            <a:r>
              <a:rPr lang="en-US" altLang="en-US" dirty="0"/>
              <a:t>/emtricitabine/tenofovir-alafenamide (B/F/TAF) who were switched to DTG/3TC</a:t>
            </a:r>
          </a:p>
          <a:p>
            <a:endParaRPr lang="en-US" altLang="en-U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CADD89-8AA0-E93D-1CD5-CBBB6DAB3CBE}"/>
              </a:ext>
            </a:extLst>
          </p:cNvPr>
          <p:cNvSpPr txBox="1"/>
          <p:nvPr/>
        </p:nvSpPr>
        <p:spPr>
          <a:xfrm>
            <a:off x="0" y="979599"/>
            <a:ext cx="687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/>
              <a:t>Study Objective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600AAC9-35CA-11E8-7CAC-2273E81C7E01}"/>
              </a:ext>
            </a:extLst>
          </p:cNvPr>
          <p:cNvSpPr txBox="1"/>
          <p:nvPr/>
        </p:nvSpPr>
        <p:spPr>
          <a:xfrm>
            <a:off x="0" y="1951058"/>
            <a:ext cx="12192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en-US" b="1" dirty="0"/>
              <a:t>Inclusion criteria: 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HIV VL &lt; 50 copies/ml for ≥ 6 months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Taking B/F/TAF ≥24 weeks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No known resistance testing, no history of virological failure in prior 12 months </a:t>
            </a:r>
          </a:p>
          <a:p>
            <a:pPr>
              <a:spcBef>
                <a:spcPts val="300"/>
              </a:spcBef>
            </a:pPr>
            <a:r>
              <a:rPr lang="en-US" altLang="en-US" b="1" dirty="0"/>
              <a:t>Primary end point: 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% of patients with HIV-1 VL ≥ 50 copies/mL at week 48</a:t>
            </a:r>
          </a:p>
          <a:p>
            <a:pPr>
              <a:spcBef>
                <a:spcPts val="300"/>
              </a:spcBef>
            </a:pPr>
            <a:r>
              <a:rPr lang="en-US" altLang="en-US" b="1" dirty="0"/>
              <a:t>Secondary end points: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At weeks 48 and 96 include: percentage of patients with HIV-1 VL &lt; 50 copies/mL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Incidence and severity of adverse events (AEs) and laboratory abnormalities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% of subjects who discontinued treatment due to AEs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Change in baseline CD4 cell count at week 48 and 96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Retrospective pro-viral DNA testing on banked samples at baseline to compare virologic outcome (with or without M184V/I)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Number and type of resistance-associated mutations in virologic failure</a:t>
            </a:r>
          </a:p>
        </p:txBody>
      </p:sp>
    </p:spTree>
    <p:extLst>
      <p:ext uri="{BB962C8B-B14F-4D97-AF65-F5344CB8AC3E}">
        <p14:creationId xmlns:p14="http://schemas.microsoft.com/office/powerpoint/2010/main" val="15912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Switch to DOVATO in Patients Suppressed on </a:t>
            </a:r>
            <a:r>
              <a:rPr lang="en-US" altLang="en-US" sz="28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Biktarvy</a:t>
            </a:r>
            <a:r>
              <a:rPr lang="en-US" alt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 (The SOUND Study), Week 48 Interim Analysis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16A9318-7C90-D22D-2EBC-B895FB9DF623}"/>
              </a:ext>
            </a:extLst>
          </p:cNvPr>
          <p:cNvSpPr txBox="1">
            <a:spLocks/>
          </p:cNvSpPr>
          <p:nvPr/>
        </p:nvSpPr>
        <p:spPr>
          <a:xfrm>
            <a:off x="6475228" y="6430943"/>
            <a:ext cx="7216670" cy="129346"/>
          </a:xfrm>
          <a:prstGeom prst="rect">
            <a:avLst/>
          </a:prstGeom>
        </p:spPr>
        <p:txBody>
          <a:bodyPr/>
          <a:lstStyle>
            <a:lvl1pPr marL="228594" indent="-228594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/>
              <a:t>Slim et al. </a:t>
            </a:r>
            <a:r>
              <a:rPr lang="en-US" altLang="en-US" sz="1800" dirty="0" err="1"/>
              <a:t>IDWeek</a:t>
            </a:r>
            <a:r>
              <a:rPr lang="en-US" altLang="en-US" sz="1800" dirty="0"/>
              <a:t> 2023; Boston, MA. Poster 1593.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75BBA60-7B57-3CDD-ED62-91FC9CFDB8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14" y="1162095"/>
            <a:ext cx="5367251" cy="493118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1FC4C3B-BE0E-4A23-1A65-1501703860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039" y="1611089"/>
            <a:ext cx="4937760" cy="36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DCE52EF-8B28-6BF2-047E-34A16134CA5C}"/>
              </a:ext>
            </a:extLst>
          </p:cNvPr>
          <p:cNvSpPr txBox="1">
            <a:spLocks/>
          </p:cNvSpPr>
          <p:nvPr/>
        </p:nvSpPr>
        <p:spPr bwMode="auto">
          <a:xfrm>
            <a:off x="184935" y="636997"/>
            <a:ext cx="11363218" cy="183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189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377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56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754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GB" sz="3800" dirty="0"/>
              <a:t>Switching to Dolutegravir/Lamivudine (DTG/3TC) Is Non-inferior to Continuing Tenofovir Alafenamide (TAF)-Based Regimens at Week 196: TANGO Subgroup Analyses</a:t>
            </a:r>
            <a:endParaRPr lang="en-US" sz="3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B02090-D93B-2E01-D623-91B8E1F94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85" y="3211014"/>
            <a:ext cx="9169179" cy="1627773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9E68890-78CC-78BA-F453-2932A54120BD}"/>
              </a:ext>
            </a:extLst>
          </p:cNvPr>
          <p:cNvSpPr txBox="1"/>
          <p:nvPr/>
        </p:nvSpPr>
        <p:spPr bwMode="auto">
          <a:xfrm>
            <a:off x="71919" y="6253810"/>
            <a:ext cx="11907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900" b="1" dirty="0" err="1">
                <a:solidFill>
                  <a:srgbClr val="071D49"/>
                </a:solidFill>
                <a:latin typeface="Calibri" panose="020F0502020204030204" pitchFamily="34" charset="0"/>
              </a:rPr>
              <a:t>Referencia</a:t>
            </a:r>
            <a:r>
              <a:rPr lang="en-US" sz="900" b="1" dirty="0">
                <a:solidFill>
                  <a:srgbClr val="071D49"/>
                </a:solidFill>
                <a:latin typeface="Calibri" panose="020F0502020204030204" pitchFamily="34" charset="0"/>
              </a:rPr>
              <a:t>: 1. 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Smith D.E.,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Routy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J.-P., Scholten S., et al. Switching to Dolutegravir/Lamivudine (DTG/3TC) is non-inferior to continuing tenofovir alafenamide (TAF)-based regimens at Week 196: TANGO subgroup analyses. Poster EPB0218.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Presentado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en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IAS 2023, the 12th IAS Conference on HIV Science. </a:t>
            </a:r>
            <a:r>
              <a:rPr lang="es-ES_tradnl" sz="900" dirty="0">
                <a:solidFill>
                  <a:srgbClr val="071D49"/>
                </a:solidFill>
                <a:latin typeface="Calibri" panose="020F0502020204030204" pitchFamily="34" charset="0"/>
              </a:rPr>
              <a:t>23–26 Julio 2023. Brisbane, Australia. Disponible en: https://www.natap.org/2023/IAS/IAS_27.htm Acceso realizado septiembre 2023</a:t>
            </a:r>
          </a:p>
        </p:txBody>
      </p:sp>
    </p:spTree>
    <p:extLst>
      <p:ext uri="{BB962C8B-B14F-4D97-AF65-F5344CB8AC3E}">
        <p14:creationId xmlns:p14="http://schemas.microsoft.com/office/powerpoint/2010/main" val="5100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73866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00" b="1" dirty="0">
                <a:solidFill>
                  <a:schemeClr val="bg1"/>
                </a:solidFill>
              </a:rPr>
              <a:t>TANGO Study Design</a:t>
            </a:r>
            <a:endParaRPr kumimoji="0" lang="en-GB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BA4325BC-8454-01B9-D559-C269F373FA1B}"/>
              </a:ext>
            </a:extLst>
          </p:cNvPr>
          <p:cNvSpPr txBox="1"/>
          <p:nvPr/>
        </p:nvSpPr>
        <p:spPr bwMode="auto">
          <a:xfrm>
            <a:off x="71919" y="6253810"/>
            <a:ext cx="11907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900" b="1" dirty="0" err="1">
                <a:solidFill>
                  <a:srgbClr val="071D49"/>
                </a:solidFill>
                <a:latin typeface="Calibri" panose="020F0502020204030204" pitchFamily="34" charset="0"/>
              </a:rPr>
              <a:t>Referencia</a:t>
            </a:r>
            <a:r>
              <a:rPr lang="en-US" sz="900" b="1" dirty="0">
                <a:solidFill>
                  <a:srgbClr val="071D49"/>
                </a:solidFill>
                <a:latin typeface="Calibri" panose="020F0502020204030204" pitchFamily="34" charset="0"/>
              </a:rPr>
              <a:t>: 1. 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Smith D.E.,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Routy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J.-P., Scholten S., et al. Switching to Dolutegravir/Lamivudine (DTG/3TC) is non-inferior to continuing tenofovir alafenamide (TAF)-based regimens at Week 196: TANGO subgroup analyses. Poster EPB0218.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Presentado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en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IAS 2023, the 12th IAS Conference on HIV Science. </a:t>
            </a:r>
            <a:r>
              <a:rPr lang="es-ES_tradnl" sz="900" dirty="0">
                <a:solidFill>
                  <a:srgbClr val="071D49"/>
                </a:solidFill>
                <a:latin typeface="Calibri" panose="020F0502020204030204" pitchFamily="34" charset="0"/>
              </a:rPr>
              <a:t>23–26 Julio 2023. Brisbane, Australia. Disponible en: https://www.natap.org/2023/IAS/IAS_27.htm Acceso realizado septiembre 2023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FB824AAC-43EA-7FCB-D3D1-B35D4428A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45"/>
          <a:stretch/>
        </p:blipFill>
        <p:spPr>
          <a:xfrm>
            <a:off x="-71919" y="1258289"/>
            <a:ext cx="12192000" cy="477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3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cos"/>
                <a:cs typeface="Arial" panose="020B0604020202020204" pitchFamily="34" charset="0"/>
              </a:rPr>
              <a:t>Participant Demographics and Baseline Characteristics (ITT-E Population)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BA4325BC-8454-01B9-D559-C269F373FA1B}"/>
              </a:ext>
            </a:extLst>
          </p:cNvPr>
          <p:cNvSpPr txBox="1"/>
          <p:nvPr/>
        </p:nvSpPr>
        <p:spPr bwMode="auto">
          <a:xfrm>
            <a:off x="71919" y="6253810"/>
            <a:ext cx="11907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900" b="1" dirty="0" err="1">
                <a:solidFill>
                  <a:srgbClr val="071D49"/>
                </a:solidFill>
                <a:latin typeface="Calibri" panose="020F0502020204030204" pitchFamily="34" charset="0"/>
              </a:rPr>
              <a:t>Referencia</a:t>
            </a:r>
            <a:r>
              <a:rPr lang="en-US" sz="900" b="1" dirty="0">
                <a:solidFill>
                  <a:srgbClr val="071D49"/>
                </a:solidFill>
                <a:latin typeface="Calibri" panose="020F0502020204030204" pitchFamily="34" charset="0"/>
              </a:rPr>
              <a:t>: 1. 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Smith D.E.,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Routy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J.-P., Scholten S., et al. Switching to Dolutegravir/Lamivudine (DTG/3TC) is non-inferior to continuing tenofovir alafenamide (TAF)-based regimens at Week 196: TANGO subgroup analyses. Poster EPB0218.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Presentado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en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IAS 2023, the 12th IAS Conference on HIV Science. </a:t>
            </a:r>
            <a:r>
              <a:rPr lang="es-ES_tradnl" sz="900" dirty="0">
                <a:solidFill>
                  <a:srgbClr val="071D49"/>
                </a:solidFill>
                <a:latin typeface="Calibri" panose="020F0502020204030204" pitchFamily="34" charset="0"/>
              </a:rPr>
              <a:t>23–26 Julio 2023. Brisbane, Australia. Disponible en: https://www.natap.org/2023/IAS/IAS_27.htm Acceso realizado septiembre 2023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ED0DDB-1681-4686-3712-AA64F325E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2" y="810541"/>
            <a:ext cx="11528535" cy="52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cos"/>
                <a:cs typeface="Arial" panose="020B0604020202020204" pitchFamily="34" charset="0"/>
              </a:rPr>
              <a:t>Overall Efficacy Results at Week 196 (Snapshot, ITT-E Population) 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BA4325BC-8454-01B9-D559-C269F373FA1B}"/>
              </a:ext>
            </a:extLst>
          </p:cNvPr>
          <p:cNvSpPr txBox="1"/>
          <p:nvPr/>
        </p:nvSpPr>
        <p:spPr bwMode="auto">
          <a:xfrm>
            <a:off x="71919" y="6253810"/>
            <a:ext cx="11907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900" b="1" dirty="0" err="1">
                <a:solidFill>
                  <a:srgbClr val="071D49"/>
                </a:solidFill>
                <a:latin typeface="Calibri" panose="020F0502020204030204" pitchFamily="34" charset="0"/>
              </a:rPr>
              <a:t>Referencia</a:t>
            </a:r>
            <a:r>
              <a:rPr lang="en-US" sz="900" b="1" dirty="0">
                <a:solidFill>
                  <a:srgbClr val="071D49"/>
                </a:solidFill>
                <a:latin typeface="Calibri" panose="020F0502020204030204" pitchFamily="34" charset="0"/>
              </a:rPr>
              <a:t>: 1. 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Smith D.E.,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Routy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J.-P., Scholten S., et al. Switching to Dolutegravir/Lamivudine (DTG/3TC) is non-inferior to continuing tenofovir alafenamide (TAF)-based regimens at Week 196: TANGO subgroup analyses. Poster EPB0218.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Presentado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en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IAS 2023, the 12th IAS Conference on HIV Science. </a:t>
            </a:r>
            <a:r>
              <a:rPr lang="es-ES_tradnl" sz="900" dirty="0">
                <a:solidFill>
                  <a:srgbClr val="071D49"/>
                </a:solidFill>
                <a:latin typeface="Calibri" panose="020F0502020204030204" pitchFamily="34" charset="0"/>
              </a:rPr>
              <a:t>23–26 Julio 2023. Brisbane, Australia. Disponible en: https://www.natap.org/2023/IAS/IAS_27.htm Acceso realizado septiembre 2023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B621A3DC-E50E-5690-1D6B-3657E25E9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77" y="996485"/>
            <a:ext cx="11510246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6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cos"/>
                <a:cs typeface="Arial" panose="020B0604020202020204" pitchFamily="34" charset="0"/>
              </a:rPr>
              <a:t>Conclusions TANGO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BA4325BC-8454-01B9-D559-C269F373FA1B}"/>
              </a:ext>
            </a:extLst>
          </p:cNvPr>
          <p:cNvSpPr txBox="1"/>
          <p:nvPr/>
        </p:nvSpPr>
        <p:spPr bwMode="auto">
          <a:xfrm>
            <a:off x="71919" y="6253810"/>
            <a:ext cx="11907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900" b="1" dirty="0" err="1">
                <a:solidFill>
                  <a:srgbClr val="071D49"/>
                </a:solidFill>
                <a:latin typeface="Calibri" panose="020F0502020204030204" pitchFamily="34" charset="0"/>
              </a:rPr>
              <a:t>Referencia</a:t>
            </a:r>
            <a:r>
              <a:rPr lang="en-US" sz="900" b="1" dirty="0">
                <a:solidFill>
                  <a:srgbClr val="071D49"/>
                </a:solidFill>
                <a:latin typeface="Calibri" panose="020F0502020204030204" pitchFamily="34" charset="0"/>
              </a:rPr>
              <a:t>: 1. 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Smith D.E.,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Routy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J.-P., Scholten S., et al. Switching to Dolutegravir/Lamivudine (DTG/3TC) is non-inferior to continuing tenofovir alafenamide (TAF)-based regimens at Week 196: TANGO subgroup analyses. Poster EPB0218.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Presentado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</a:t>
            </a:r>
            <a:r>
              <a:rPr lang="en-US" sz="900" dirty="0" err="1">
                <a:solidFill>
                  <a:srgbClr val="071D49"/>
                </a:solidFill>
                <a:latin typeface="Calibri" panose="020F0502020204030204" pitchFamily="34" charset="0"/>
              </a:rPr>
              <a:t>en</a:t>
            </a:r>
            <a:r>
              <a:rPr lang="en-US" sz="900" dirty="0">
                <a:solidFill>
                  <a:srgbClr val="071D49"/>
                </a:solidFill>
                <a:latin typeface="Calibri" panose="020F0502020204030204" pitchFamily="34" charset="0"/>
              </a:rPr>
              <a:t> IAS 2023, the 12th IAS Conference on HIV Science. </a:t>
            </a:r>
            <a:r>
              <a:rPr lang="es-ES_tradnl" sz="900" dirty="0">
                <a:solidFill>
                  <a:srgbClr val="071D49"/>
                </a:solidFill>
                <a:latin typeface="Calibri" panose="020F0502020204030204" pitchFamily="34" charset="0"/>
              </a:rPr>
              <a:t>23–26 Julio 2023. Brisbane, Australia. Disponible en: https://www.natap.org/2023/IAS/IAS_27.htm Acceso realizado septiembre 2023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538EDD-E984-64AB-FCB5-C012472B1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63" y="1096178"/>
            <a:ext cx="11437087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Real-world data shows similar efficacy of DTG/3TC versus BIC/FTC/TAF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361479A-69B8-C14E-2302-E222161D5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94" y="682217"/>
            <a:ext cx="11839458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cos"/>
                <a:cs typeface="Arial" panose="020B0604020202020204" pitchFamily="34" charset="0"/>
              </a:rPr>
              <a:t>AGENDA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0B157D47-B1A1-6BCD-9E61-C9CECABBEA4C}"/>
              </a:ext>
            </a:extLst>
          </p:cNvPr>
          <p:cNvSpPr/>
          <p:nvPr/>
        </p:nvSpPr>
        <p:spPr>
          <a:xfrm>
            <a:off x="97766" y="1689196"/>
            <a:ext cx="12094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 Update</a:t>
            </a: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endParaRPr lang="en-GB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DTG/3TG in T</a:t>
            </a:r>
            <a:r>
              <a:rPr lang="en-US" alt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reatment</a:t>
            </a:r>
            <a:r>
              <a:rPr lang="en-US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-Naïve “Special” People With HIV-1</a:t>
            </a:r>
            <a:endParaRPr lang="en-GB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endParaRPr lang="en-GB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RWD reports of DTG/3TG Effectiveness in </a:t>
            </a:r>
            <a:r>
              <a:rPr lang="en-US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Treatment-Naive People With HIV-1 and Low TCD4+ or High Viral Load</a:t>
            </a:r>
            <a:endParaRPr lang="en-GB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endParaRPr lang="en-GB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data on switch treatment strategies</a:t>
            </a: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endParaRPr lang="en-GB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4513" lvl="1" indent="-254000"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163836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0D958BF-E574-6D02-6633-24FC3AA19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4" y="67377"/>
            <a:ext cx="11207138" cy="63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C06DB3-87BF-4D32-0C6F-95D4D06DF850}"/>
              </a:ext>
            </a:extLst>
          </p:cNvPr>
          <p:cNvSpPr txBox="1"/>
          <p:nvPr/>
        </p:nvSpPr>
        <p:spPr>
          <a:xfrm flipH="1">
            <a:off x="7274291" y="2983832"/>
            <a:ext cx="388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Muchas gracias….</a:t>
            </a:r>
            <a:r>
              <a:rPr lang="es-ES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764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87569" y="6417847"/>
            <a:ext cx="1180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EACS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Guidelines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12.0.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October</a:t>
            </a:r>
            <a:r>
              <a:rPr kumimoji="0" lang="es-ES_tradnl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2023.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at: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2"/>
              </a:rPr>
              <a:t>https://www.</a:t>
            </a:r>
            <a:r>
              <a:rPr lang="es-ES_tradnl" sz="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_tradnl" sz="800" dirty="0">
                <a:solidFill>
                  <a:prstClr val="black"/>
                </a:solidFill>
                <a:cs typeface="Arial" panose="020B0604020202020204" pitchFamily="34" charset="0"/>
                <a:hlinkClick r:id="rId3"/>
              </a:rPr>
              <a:t>https://www.eacsociety.org/media/guidelines-12.0.pdf</a:t>
            </a:r>
            <a:r>
              <a:rPr lang="es-ES_tradnl" sz="800" dirty="0">
                <a:solidFill>
                  <a:prstClr val="black"/>
                </a:solidFill>
                <a:cs typeface="Arial" panose="020B0604020202020204" pitchFamily="34" charset="0"/>
              </a:rPr>
              <a:t>. 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IAS-USA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Guidelines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r>
              <a:rPr kumimoji="0" lang="es-ES_tradnl" sz="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Gandhi 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JAMA </a:t>
            </a:r>
            <a:r>
              <a:rPr lang="es-E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2023; 329(1):63-84. doi:10.1001/jama.2022.22246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DHHS. 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at </a:t>
            </a:r>
            <a:r>
              <a:rPr lang="es-ES_tradnl" sz="800" u="sng" dirty="0">
                <a:solidFill>
                  <a:prstClr val="black"/>
                </a:solidFill>
                <a:cs typeface="Arial" panose="020B0604020202020204" pitchFamily="34" charset="0"/>
                <a:hlinkClick r:id="rId4"/>
              </a:rPr>
              <a:t>https://clinicalinfo.hiv.gov/en/guidelines/hiv-clinical-guidelines-adult-and-adolescent-arv/whats-new</a:t>
            </a:r>
            <a:r>
              <a:rPr lang="es-ES_tradnl" sz="800" u="sng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s-ES_tradnl" sz="8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September</a:t>
            </a:r>
            <a:r>
              <a:rPr lang="es-ES_tradnl" sz="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21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2022.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GeSIDA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/PNS TAR en adultos infectados por el VIH (Actualización enero 2023). Disponible en: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/>
              </a:rPr>
              <a:t>https://gesida-seimc.org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5F22C11C-5278-AA4E-AF0B-C114B1C175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238678"/>
              </p:ext>
            </p:extLst>
          </p:nvPr>
        </p:nvGraphicFramePr>
        <p:xfrm>
          <a:off x="203198" y="1504661"/>
          <a:ext cx="11824621" cy="4801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479">
                  <a:extLst>
                    <a:ext uri="{9D8B030D-6E8A-4147-A177-3AD203B41FA5}">
                      <a16:colId xmlns:a16="http://schemas.microsoft.com/office/drawing/2014/main" val="1365120815"/>
                    </a:ext>
                  </a:extLst>
                </a:gridCol>
                <a:gridCol w="2252539">
                  <a:extLst>
                    <a:ext uri="{9D8B030D-6E8A-4147-A177-3AD203B41FA5}">
                      <a16:colId xmlns:a16="http://schemas.microsoft.com/office/drawing/2014/main" val="474767831"/>
                    </a:ext>
                  </a:extLst>
                </a:gridCol>
                <a:gridCol w="2417804">
                  <a:extLst>
                    <a:ext uri="{9D8B030D-6E8A-4147-A177-3AD203B41FA5}">
                      <a16:colId xmlns:a16="http://schemas.microsoft.com/office/drawing/2014/main" val="1734253374"/>
                    </a:ext>
                  </a:extLst>
                </a:gridCol>
                <a:gridCol w="3070232">
                  <a:extLst>
                    <a:ext uri="{9D8B030D-6E8A-4147-A177-3AD203B41FA5}">
                      <a16:colId xmlns:a16="http://schemas.microsoft.com/office/drawing/2014/main" val="1762142606"/>
                    </a:ext>
                  </a:extLst>
                </a:gridCol>
                <a:gridCol w="2507567">
                  <a:extLst>
                    <a:ext uri="{9D8B030D-6E8A-4147-A177-3AD203B41FA5}">
                      <a16:colId xmlns:a16="http://schemas.microsoft.com/office/drawing/2014/main" val="4218676828"/>
                    </a:ext>
                  </a:extLst>
                </a:gridCol>
              </a:tblGrid>
              <a:tr h="885315">
                <a:tc>
                  <a:txBody>
                    <a:bodyPr/>
                    <a:lstStyle/>
                    <a:p>
                      <a:endParaRPr lang="es-E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DHHS </a:t>
                      </a:r>
                      <a:r>
                        <a:rPr lang="es-E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March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23, 2023</a:t>
                      </a:r>
                    </a:p>
                    <a:p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most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”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EACS 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 2023</a:t>
                      </a:r>
                    </a:p>
                    <a:p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”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IAS-USA </a:t>
                      </a:r>
                      <a:r>
                        <a:rPr lang="es-E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2022</a:t>
                      </a:r>
                    </a:p>
                    <a:p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”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GESIDA 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  <a:p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</a:t>
                      </a:r>
                      <a:r>
                        <a:rPr lang="es-ES" sz="1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Preferred</a:t>
                      </a: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”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776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DTG/3TC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HIV-VL &lt; 500,000 copies/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(limited data are available in patients with viral loads above &gt; 500,000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s-E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rapid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(TDR, HBV data)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(CAB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TDF/FTC)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negative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HIV-VL &lt; 500,000 copies/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25" marR="4762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HIV-VL &lt; 500,000 copies/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Perhaps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CD4 &lt; 200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cells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unclear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rapid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(TDR)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IOs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Close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monitoring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adherence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safety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advantages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3DR.</a:t>
                      </a:r>
                    </a:p>
                    <a:p>
                      <a:r>
                        <a:rPr lang="en-US" sz="10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n-US" sz="1000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recommended during </a:t>
                      </a:r>
                      <a:r>
                        <a:rPr lang="en-US" sz="1000" baseline="0" noProof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pregnacy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negative</a:t>
                      </a:r>
                    </a:p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CD4 &gt; 200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cells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</a:t>
                      </a:r>
                      <a:r>
                        <a:rPr lang="es-ES" sz="1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79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DTG/ABC/3TC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HLA-B*57:01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HLA-B*57:01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endParaRPr lang="es-ES" sz="1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Concerns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ABC and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increased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risk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AMI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HLA-B*57:01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HLA-B*57:01 negative </a:t>
                      </a:r>
                    </a:p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HBsAg negative 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1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TAF/FTC </a:t>
                      </a:r>
                      <a:r>
                        <a:rPr lang="es-ES" sz="13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TDF/XTC + DTG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TDF renal and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bone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toxicity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better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lipid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profile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25" marR="4762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TDF renal and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bone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toxicity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TAF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Associated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gain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986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BIC/FTC/TAF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s-ES" sz="1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recommended</a:t>
                      </a:r>
                      <a:r>
                        <a:rPr lang="es-ES" sz="1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r>
                        <a:rPr lang="es-ES" sz="1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CAB </a:t>
                      </a:r>
                      <a:r>
                        <a:rPr lang="es-ES" sz="1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</a:t>
                      </a:r>
                      <a:r>
                        <a:rPr lang="es-ES" sz="1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</a:t>
                      </a:r>
                      <a:r>
                        <a:rPr lang="es-ES" sz="1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(INSTI </a:t>
                      </a:r>
                      <a:r>
                        <a:rPr lang="es-ES" sz="1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genotiping</a:t>
                      </a:r>
                      <a:r>
                        <a:rPr lang="es-ES" sz="1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increase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(BIC, TAF)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TAF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associated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gain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n-US" sz="1000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recommended during </a:t>
                      </a:r>
                      <a:r>
                        <a:rPr lang="en-US" sz="1000" baseline="0" noProof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pregnacy</a:t>
                      </a:r>
                      <a:endParaRPr lang="en-US" sz="10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870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TAF/FTC </a:t>
                      </a:r>
                      <a:r>
                        <a:rPr lang="es-ES" sz="13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TDF/XTC +</a:t>
                      </a:r>
                      <a:r>
                        <a:rPr lang="es-ES" sz="13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RAL</a:t>
                      </a:r>
                      <a:endParaRPr lang="es-E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No STR,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resistance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barrier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pill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</a:t>
                      </a: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s-ES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pregnancy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80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TAF/FTC </a:t>
                      </a:r>
                      <a:r>
                        <a:rPr lang="es-ES" sz="13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TDF/XTC +</a:t>
                      </a:r>
                      <a:r>
                        <a:rPr lang="es-ES" sz="13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DOR </a:t>
                      </a:r>
                      <a:r>
                        <a:rPr lang="es-ES" sz="1300" b="1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ES" sz="13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TDF/3Tc/DOR</a:t>
                      </a:r>
                      <a:endParaRPr lang="es-E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E7968727-073B-BA48-8641-8CF4E789457C}"/>
              </a:ext>
            </a:extLst>
          </p:cNvPr>
          <p:cNvSpPr txBox="1"/>
          <p:nvPr/>
        </p:nvSpPr>
        <p:spPr>
          <a:xfrm>
            <a:off x="456542" y="697592"/>
            <a:ext cx="408810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DTG/3TC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preferred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in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all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guidelines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ABC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starting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to be removed (IAS-USA, BHIVA).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RAL removed (IAS-USA, DHHS,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GeSIDA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0ADD8F4F-166D-7342-872A-8D7A1E5D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7653" y="1072965"/>
            <a:ext cx="146050" cy="146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2B85B8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5FB049C0-A72A-3B46-AAC2-07B5A7300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215" y="1015185"/>
            <a:ext cx="241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 panose="020B0604020202020204" pitchFamily="34" charset="0"/>
              </a:rPr>
              <a:t>Preferred/recommended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BCC42413-37BA-9C49-A7CF-9772905C1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012" y="1008548"/>
            <a:ext cx="317873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 panose="020B0604020202020204" pitchFamily="34" charset="0"/>
              </a:rPr>
              <a:t>Recommended</a:t>
            </a: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in certain clinical situations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86BF1E9A-774E-E446-BFFF-F7358271C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715" y="1066924"/>
            <a:ext cx="146050" cy="146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2B85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68F38F1-B708-375E-1A53-979B6C11025D}"/>
              </a:ext>
            </a:extLst>
          </p:cNvPr>
          <p:cNvSpPr txBox="1"/>
          <p:nvPr/>
        </p:nvSpPr>
        <p:spPr>
          <a:xfrm>
            <a:off x="0" y="-1"/>
            <a:ext cx="121920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900" b="1" dirty="0" err="1">
                <a:solidFill>
                  <a:schemeClr val="bg1"/>
                </a:solidFill>
                <a:latin typeface="+mn-lt"/>
              </a:rPr>
              <a:t>Guidelines</a:t>
            </a:r>
            <a:r>
              <a:rPr lang="es-ES_tradnl" sz="29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2900" b="1" dirty="0" err="1">
                <a:solidFill>
                  <a:schemeClr val="bg1"/>
                </a:solidFill>
                <a:latin typeface="+mn-lt"/>
              </a:rPr>
              <a:t>recommendations</a:t>
            </a:r>
            <a:r>
              <a:rPr lang="es-ES_tradnl" sz="29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2900" b="1" dirty="0" err="1">
                <a:solidFill>
                  <a:schemeClr val="bg1"/>
                </a:solidFill>
                <a:latin typeface="+mn-lt"/>
              </a:rPr>
              <a:t>for</a:t>
            </a:r>
            <a:r>
              <a:rPr lang="es-ES_tradnl" sz="29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2900" b="1" dirty="0" err="1">
                <a:solidFill>
                  <a:schemeClr val="bg1"/>
                </a:solidFill>
                <a:latin typeface="+mn-lt"/>
              </a:rPr>
              <a:t>Initial</a:t>
            </a:r>
            <a:r>
              <a:rPr lang="es-ES_tradnl" sz="2900" b="1" dirty="0">
                <a:solidFill>
                  <a:schemeClr val="bg1"/>
                </a:solidFill>
                <a:latin typeface="+mn-lt"/>
              </a:rPr>
              <a:t> ART in </a:t>
            </a:r>
            <a:r>
              <a:rPr lang="es-ES_tradnl" sz="2900" b="1" dirty="0" err="1">
                <a:solidFill>
                  <a:schemeClr val="bg1"/>
                </a:solidFill>
                <a:latin typeface="+mn-lt"/>
              </a:rPr>
              <a:t>adults</a:t>
            </a:r>
            <a:r>
              <a:rPr lang="es-ES_tradnl" sz="29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es-ES_tradnl" sz="2900" b="1" dirty="0" err="1">
                <a:solidFill>
                  <a:schemeClr val="bg1"/>
                </a:solidFill>
                <a:latin typeface="+mn-lt"/>
              </a:rPr>
              <a:t>It’s</a:t>
            </a:r>
            <a:r>
              <a:rPr lang="es-ES_tradnl" sz="29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2900" b="1" dirty="0" err="1">
                <a:solidFill>
                  <a:schemeClr val="bg1"/>
                </a:solidFill>
                <a:latin typeface="+mn-lt"/>
              </a:rPr>
              <a:t>not</a:t>
            </a:r>
            <a:r>
              <a:rPr lang="es-ES_tradnl" sz="29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2900" b="1" dirty="0" err="1">
                <a:solidFill>
                  <a:schemeClr val="bg1"/>
                </a:solidFill>
                <a:latin typeface="+mn-lt"/>
              </a:rPr>
              <a:t>only</a:t>
            </a:r>
            <a:r>
              <a:rPr lang="es-ES_tradnl" sz="2900" b="1" dirty="0">
                <a:solidFill>
                  <a:schemeClr val="bg1"/>
                </a:solidFill>
                <a:latin typeface="+mn-lt"/>
              </a:rPr>
              <a:t> yes </a:t>
            </a:r>
            <a:r>
              <a:rPr lang="es-ES_tradnl" sz="2900" b="1" dirty="0" err="1">
                <a:solidFill>
                  <a:schemeClr val="bg1"/>
                </a:solidFill>
                <a:latin typeface="+mn-lt"/>
              </a:rPr>
              <a:t>or</a:t>
            </a:r>
            <a:r>
              <a:rPr lang="es-ES_tradnl" sz="2900" b="1" dirty="0">
                <a:solidFill>
                  <a:schemeClr val="bg1"/>
                </a:solidFill>
                <a:latin typeface="+mn-lt"/>
              </a:rPr>
              <a:t> no</a:t>
            </a:r>
            <a:r>
              <a:rPr lang="es-ES_tradnl" sz="3000" b="1" dirty="0">
                <a:solidFill>
                  <a:schemeClr val="bg1"/>
                </a:solidFill>
                <a:latin typeface="+mn-lt"/>
              </a:rPr>
              <a:t>.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cos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05517-9150-043D-A692-FDA02A83A8FB}"/>
              </a:ext>
            </a:extLst>
          </p:cNvPr>
          <p:cNvSpPr txBox="1"/>
          <p:nvPr/>
        </p:nvSpPr>
        <p:spPr>
          <a:xfrm>
            <a:off x="10068026" y="770021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Cortesía Dr. </a:t>
            </a:r>
            <a:r>
              <a:rPr lang="es-ES" b="1" dirty="0" err="1"/>
              <a:t>Llibre</a:t>
            </a:r>
            <a:r>
              <a:rPr lang="es-ES" b="1" dirty="0"/>
              <a:t> </a:t>
            </a:r>
          </a:p>
        </p:txBody>
      </p:sp>
      <p:cxnSp>
        <p:nvCxnSpPr>
          <p:cNvPr id="4" name="Connector recte 3"/>
          <p:cNvCxnSpPr/>
          <p:nvPr/>
        </p:nvCxnSpPr>
        <p:spPr>
          <a:xfrm>
            <a:off x="6487064" y="2803585"/>
            <a:ext cx="180292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 recte 16"/>
          <p:cNvCxnSpPr/>
          <p:nvPr/>
        </p:nvCxnSpPr>
        <p:spPr>
          <a:xfrm>
            <a:off x="6501448" y="3128505"/>
            <a:ext cx="180292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31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ct 43" hidden="1">
            <a:extLst>
              <a:ext uri="{FF2B5EF4-FFF2-40B4-BE49-F238E27FC236}">
                <a16:creationId xmlns:a16="http://schemas.microsoft.com/office/drawing/2014/main" id="{74573A7D-9B46-4F1C-B1DD-05A16A1169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44" name="Object 43" hidden="1">
                        <a:extLst>
                          <a:ext uri="{FF2B5EF4-FFF2-40B4-BE49-F238E27FC236}">
                            <a16:creationId xmlns:a16="http://schemas.microsoft.com/office/drawing/2014/main" id="{74573A7D-9B46-4F1C-B1DD-05A16A1169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7192DC02-7BDB-4BB0-A4A2-C1FE419137C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46968D4D-40DA-4652-A35E-25ADFC8CA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987851" y="6510704"/>
            <a:ext cx="204149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2DCD9-8769-4ED5-B8CC-B00FC588BA8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7D529B17-FE72-4140-B025-A5104484A7E4}"/>
              </a:ext>
            </a:extLst>
          </p:cNvPr>
          <p:cNvSpPr/>
          <p:nvPr/>
        </p:nvSpPr>
        <p:spPr>
          <a:xfrm>
            <a:off x="10539661" y="1597796"/>
            <a:ext cx="558265" cy="529389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C9728A-70E6-3D9F-7376-3E8204ABF329}"/>
              </a:ext>
            </a:extLst>
          </p:cNvPr>
          <p:cNvSpPr/>
          <p:nvPr/>
        </p:nvSpPr>
        <p:spPr>
          <a:xfrm>
            <a:off x="2057401" y="2044948"/>
            <a:ext cx="7767017" cy="4984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A27BAB61-CF07-9919-9B79-6F3B9C0F83E8}"/>
              </a:ext>
            </a:extLst>
          </p:cNvPr>
          <p:cNvSpPr/>
          <p:nvPr/>
        </p:nvSpPr>
        <p:spPr>
          <a:xfrm>
            <a:off x="2057402" y="3179783"/>
            <a:ext cx="7767017" cy="4984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26AFAA9-0F77-F1DF-040D-22AD3ACFDAA7}"/>
              </a:ext>
            </a:extLst>
          </p:cNvPr>
          <p:cNvSpPr/>
          <p:nvPr/>
        </p:nvSpPr>
        <p:spPr>
          <a:xfrm>
            <a:off x="2057402" y="4343400"/>
            <a:ext cx="7767017" cy="4984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8" name="Chart 10">
            <a:extLst>
              <a:ext uri="{FF2B5EF4-FFF2-40B4-BE49-F238E27FC236}">
                <a16:creationId xmlns:a16="http://schemas.microsoft.com/office/drawing/2014/main" id="{1645F601-4013-7950-39C4-6BDDC39F4C62}"/>
              </a:ext>
            </a:extLst>
          </p:cNvPr>
          <p:cNvGraphicFramePr>
            <a:graphicFrameLocks/>
          </p:cNvGraphicFramePr>
          <p:nvPr/>
        </p:nvGraphicFramePr>
        <p:xfrm>
          <a:off x="558264" y="1465307"/>
          <a:ext cx="5410200" cy="4373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Chart 9">
            <a:extLst>
              <a:ext uri="{FF2B5EF4-FFF2-40B4-BE49-F238E27FC236}">
                <a16:creationId xmlns:a16="http://schemas.microsoft.com/office/drawing/2014/main" id="{78111522-0D4C-D870-21FF-59369706DDF2}"/>
              </a:ext>
            </a:extLst>
          </p:cNvPr>
          <p:cNvGraphicFramePr/>
          <p:nvPr/>
        </p:nvGraphicFramePr>
        <p:xfrm>
          <a:off x="6729009" y="1973353"/>
          <a:ext cx="3733800" cy="3269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0">
            <a:extLst>
              <a:ext uri="{FF2B5EF4-FFF2-40B4-BE49-F238E27FC236}">
                <a16:creationId xmlns:a16="http://schemas.microsoft.com/office/drawing/2014/main" id="{6B1BD3EB-CE98-B1F5-D1DF-ABA7F502173F}"/>
              </a:ext>
            </a:extLst>
          </p:cNvPr>
          <p:cNvSpPr txBox="1"/>
          <p:nvPr/>
        </p:nvSpPr>
        <p:spPr>
          <a:xfrm>
            <a:off x="6537416" y="5306656"/>
            <a:ext cx="3749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Difference in proportion, % (95% CI)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2F2669BE-5805-ACBB-E47B-F6DA0D33DAC3}"/>
              </a:ext>
            </a:extLst>
          </p:cNvPr>
          <p:cNvSpPr/>
          <p:nvPr/>
        </p:nvSpPr>
        <p:spPr>
          <a:xfrm>
            <a:off x="748564" y="1466143"/>
            <a:ext cx="182880" cy="18288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FA437A63-B9C1-A7D2-0FEA-3975EF56B2FF}"/>
              </a:ext>
            </a:extLst>
          </p:cNvPr>
          <p:cNvSpPr txBox="1"/>
          <p:nvPr/>
        </p:nvSpPr>
        <p:spPr>
          <a:xfrm>
            <a:off x="1058747" y="1466143"/>
            <a:ext cx="20574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DTG + 3TC (N=716)</a:t>
            </a: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E20F61F0-10F7-C83E-BB63-EE3067202395}"/>
              </a:ext>
            </a:extLst>
          </p:cNvPr>
          <p:cNvSpPr/>
          <p:nvPr/>
        </p:nvSpPr>
        <p:spPr>
          <a:xfrm>
            <a:off x="2870531" y="1465307"/>
            <a:ext cx="182880" cy="182880"/>
          </a:xfrm>
          <a:prstGeom prst="rect">
            <a:avLst/>
          </a:prstGeom>
          <a:solidFill>
            <a:srgbClr val="F84D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109CFC51-5405-5B01-E1E2-FE9D57FFF96A}"/>
              </a:ext>
            </a:extLst>
          </p:cNvPr>
          <p:cNvSpPr txBox="1"/>
          <p:nvPr/>
        </p:nvSpPr>
        <p:spPr>
          <a:xfrm>
            <a:off x="3180714" y="1465307"/>
            <a:ext cx="20574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DTG + TDF/FTC (N=717)</a:t>
            </a:r>
          </a:p>
        </p:txBody>
      </p:sp>
      <p:grpSp>
        <p:nvGrpSpPr>
          <p:cNvPr id="25" name="Group 7">
            <a:extLst>
              <a:ext uri="{FF2B5EF4-FFF2-40B4-BE49-F238E27FC236}">
                <a16:creationId xmlns:a16="http://schemas.microsoft.com/office/drawing/2014/main" id="{4DF6B05B-9C10-E39C-8391-FE139368FE82}"/>
              </a:ext>
            </a:extLst>
          </p:cNvPr>
          <p:cNvGrpSpPr/>
          <p:nvPr/>
        </p:nvGrpSpPr>
        <p:grpSpPr>
          <a:xfrm>
            <a:off x="2268116" y="2248496"/>
            <a:ext cx="990600" cy="2468905"/>
            <a:chOff x="2014652" y="2108179"/>
            <a:chExt cx="990600" cy="2468905"/>
          </a:xfrm>
        </p:grpSpPr>
        <p:sp>
          <p:nvSpPr>
            <p:cNvPr id="26" name="TextBox 1">
              <a:extLst>
                <a:ext uri="{FF2B5EF4-FFF2-40B4-BE49-F238E27FC236}">
                  <a16:creationId xmlns:a16="http://schemas.microsoft.com/office/drawing/2014/main" id="{297E5510-7644-2582-6546-969EBFFFB31E}"/>
                </a:ext>
              </a:extLst>
            </p:cNvPr>
            <p:cNvSpPr txBox="1"/>
            <p:nvPr/>
          </p:nvSpPr>
          <p:spPr>
            <a:xfrm>
              <a:off x="2014652" y="2693304"/>
              <a:ext cx="9906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138/153	</a:t>
              </a:r>
            </a:p>
          </p:txBody>
        </p:sp>
        <p:sp>
          <p:nvSpPr>
            <p:cNvPr id="27" name="TextBox 1">
              <a:extLst>
                <a:ext uri="{FF2B5EF4-FFF2-40B4-BE49-F238E27FC236}">
                  <a16:creationId xmlns:a16="http://schemas.microsoft.com/office/drawing/2014/main" id="{80555D55-1450-4F40-AD87-2D49D1AD7268}"/>
                </a:ext>
              </a:extLst>
            </p:cNvPr>
            <p:cNvSpPr txBox="1"/>
            <p:nvPr/>
          </p:nvSpPr>
          <p:spPr>
            <a:xfrm>
              <a:off x="2014652" y="3270983"/>
              <a:ext cx="9906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41/46</a:t>
              </a:r>
            </a:p>
          </p:txBody>
        </p:sp>
        <p:sp>
          <p:nvSpPr>
            <p:cNvPr id="28" name="TextBox 1">
              <a:extLst>
                <a:ext uri="{FF2B5EF4-FFF2-40B4-BE49-F238E27FC236}">
                  <a16:creationId xmlns:a16="http://schemas.microsoft.com/office/drawing/2014/main" id="{5EE08F81-6118-5FCA-8085-5E1A0B88AA38}"/>
                </a:ext>
              </a:extLst>
            </p:cNvPr>
            <p:cNvSpPr txBox="1"/>
            <p:nvPr/>
          </p:nvSpPr>
          <p:spPr>
            <a:xfrm>
              <a:off x="2014652" y="3848886"/>
              <a:ext cx="9906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20/24</a:t>
              </a:r>
            </a:p>
          </p:txBody>
        </p:sp>
        <p:sp>
          <p:nvSpPr>
            <p:cNvPr id="29" name="TextBox 1">
              <a:extLst>
                <a:ext uri="{FF2B5EF4-FFF2-40B4-BE49-F238E27FC236}">
                  <a16:creationId xmlns:a16="http://schemas.microsoft.com/office/drawing/2014/main" id="{F4B446F4-650F-536F-08B1-41D95B1E307D}"/>
                </a:ext>
              </a:extLst>
            </p:cNvPr>
            <p:cNvSpPr txBox="1"/>
            <p:nvPr/>
          </p:nvSpPr>
          <p:spPr>
            <a:xfrm>
              <a:off x="2014652" y="4423196"/>
              <a:ext cx="9906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12/15</a:t>
              </a:r>
            </a:p>
          </p:txBody>
        </p:sp>
        <p:sp>
          <p:nvSpPr>
            <p:cNvPr id="30" name="TextBox 1">
              <a:extLst>
                <a:ext uri="{FF2B5EF4-FFF2-40B4-BE49-F238E27FC236}">
                  <a16:creationId xmlns:a16="http://schemas.microsoft.com/office/drawing/2014/main" id="{2CCD7F7F-F427-0ADA-8EE1-ABDB4D3CA86A}"/>
                </a:ext>
              </a:extLst>
            </p:cNvPr>
            <p:cNvSpPr txBox="1"/>
            <p:nvPr/>
          </p:nvSpPr>
          <p:spPr>
            <a:xfrm>
              <a:off x="2014652" y="2108179"/>
              <a:ext cx="9906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531/564</a:t>
              </a:r>
            </a:p>
          </p:txBody>
        </p:sp>
      </p:grpSp>
      <p:sp>
        <p:nvSpPr>
          <p:cNvPr id="31" name="Arrow: Left 29">
            <a:extLst>
              <a:ext uri="{FF2B5EF4-FFF2-40B4-BE49-F238E27FC236}">
                <a16:creationId xmlns:a16="http://schemas.microsoft.com/office/drawing/2014/main" id="{D21A518C-265D-42FA-08AE-516C8873119F}"/>
              </a:ext>
            </a:extLst>
          </p:cNvPr>
          <p:cNvSpPr/>
          <p:nvPr/>
        </p:nvSpPr>
        <p:spPr>
          <a:xfrm>
            <a:off x="6785464" y="1371600"/>
            <a:ext cx="1428650" cy="457200"/>
          </a:xfrm>
          <a:prstGeom prst="leftArrow">
            <a:avLst/>
          </a:prstGeom>
          <a:solidFill>
            <a:srgbClr val="F84D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DTG + TDF/FTC</a:t>
            </a:r>
          </a:p>
        </p:txBody>
      </p:sp>
      <p:sp>
        <p:nvSpPr>
          <p:cNvPr id="32" name="Arrow: Right 30">
            <a:extLst>
              <a:ext uri="{FF2B5EF4-FFF2-40B4-BE49-F238E27FC236}">
                <a16:creationId xmlns:a16="http://schemas.microsoft.com/office/drawing/2014/main" id="{E6D6EFD7-DFBD-CF2F-854A-30B24A7DE26C}"/>
              </a:ext>
            </a:extLst>
          </p:cNvPr>
          <p:cNvSpPr/>
          <p:nvPr/>
        </p:nvSpPr>
        <p:spPr>
          <a:xfrm>
            <a:off x="8221231" y="1371814"/>
            <a:ext cx="1606850" cy="457200"/>
          </a:xfrm>
          <a:prstGeom prst="rightArrow">
            <a:avLst/>
          </a:prstGeom>
          <a:solidFill>
            <a:srgbClr val="002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DTG + 3TC</a:t>
            </a:r>
          </a:p>
        </p:txBody>
      </p:sp>
      <p:grpSp>
        <p:nvGrpSpPr>
          <p:cNvPr id="33" name="Group 31">
            <a:extLst>
              <a:ext uri="{FF2B5EF4-FFF2-40B4-BE49-F238E27FC236}">
                <a16:creationId xmlns:a16="http://schemas.microsoft.com/office/drawing/2014/main" id="{57DA52BA-84A9-B335-FE11-8ECDB66ECC36}"/>
              </a:ext>
            </a:extLst>
          </p:cNvPr>
          <p:cNvGrpSpPr/>
          <p:nvPr/>
        </p:nvGrpSpPr>
        <p:grpSpPr>
          <a:xfrm>
            <a:off x="2268116" y="2129742"/>
            <a:ext cx="990600" cy="2460196"/>
            <a:chOff x="2014652" y="2247172"/>
            <a:chExt cx="990600" cy="2460196"/>
          </a:xfrm>
        </p:grpSpPr>
        <p:sp>
          <p:nvSpPr>
            <p:cNvPr id="34" name="TextBox 1">
              <a:extLst>
                <a:ext uri="{FF2B5EF4-FFF2-40B4-BE49-F238E27FC236}">
                  <a16:creationId xmlns:a16="http://schemas.microsoft.com/office/drawing/2014/main" id="{FFCF6A04-5435-43C5-6213-2241ED8F548F}"/>
                </a:ext>
              </a:extLst>
            </p:cNvPr>
            <p:cNvSpPr txBox="1"/>
            <p:nvPr/>
          </p:nvSpPr>
          <p:spPr>
            <a:xfrm>
              <a:off x="2014652" y="2823588"/>
              <a:ext cx="9906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129/140</a:t>
              </a:r>
            </a:p>
          </p:txBody>
        </p:sp>
        <p:sp>
          <p:nvSpPr>
            <p:cNvPr id="35" name="TextBox 1">
              <a:extLst>
                <a:ext uri="{FF2B5EF4-FFF2-40B4-BE49-F238E27FC236}">
                  <a16:creationId xmlns:a16="http://schemas.microsoft.com/office/drawing/2014/main" id="{20506AED-669A-BD5B-0FAA-4E7E9DC03D73}"/>
                </a:ext>
              </a:extLst>
            </p:cNvPr>
            <p:cNvSpPr txBox="1"/>
            <p:nvPr/>
          </p:nvSpPr>
          <p:spPr>
            <a:xfrm>
              <a:off x="2014652" y="3401267"/>
              <a:ext cx="9906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45/51</a:t>
              </a:r>
            </a:p>
          </p:txBody>
        </p:sp>
        <p:sp>
          <p:nvSpPr>
            <p:cNvPr id="36" name="TextBox 1">
              <a:extLst>
                <a:ext uri="{FF2B5EF4-FFF2-40B4-BE49-F238E27FC236}">
                  <a16:creationId xmlns:a16="http://schemas.microsoft.com/office/drawing/2014/main" id="{001B6778-284B-A999-19C5-4E74468C8EC5}"/>
                </a:ext>
              </a:extLst>
            </p:cNvPr>
            <p:cNvSpPr txBox="1"/>
            <p:nvPr/>
          </p:nvSpPr>
          <p:spPr>
            <a:xfrm>
              <a:off x="2014652" y="3979170"/>
              <a:ext cx="9906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16/18</a:t>
              </a:r>
            </a:p>
          </p:txBody>
        </p:sp>
        <p:sp>
          <p:nvSpPr>
            <p:cNvPr id="37" name="TextBox 1">
              <a:extLst>
                <a:ext uri="{FF2B5EF4-FFF2-40B4-BE49-F238E27FC236}">
                  <a16:creationId xmlns:a16="http://schemas.microsoft.com/office/drawing/2014/main" id="{1C3D8821-BC23-739B-DB54-4FEB0B062283}"/>
                </a:ext>
              </a:extLst>
            </p:cNvPr>
            <p:cNvSpPr txBox="1"/>
            <p:nvPr/>
          </p:nvSpPr>
          <p:spPr>
            <a:xfrm>
              <a:off x="2014652" y="4553480"/>
              <a:ext cx="9906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11/13</a:t>
              </a:r>
            </a:p>
          </p:txBody>
        </p:sp>
        <p:sp>
          <p:nvSpPr>
            <p:cNvPr id="38" name="TextBox 1">
              <a:extLst>
                <a:ext uri="{FF2B5EF4-FFF2-40B4-BE49-F238E27FC236}">
                  <a16:creationId xmlns:a16="http://schemas.microsoft.com/office/drawing/2014/main" id="{20D1C518-CFDB-6544-7922-620D5E6BB852}"/>
                </a:ext>
              </a:extLst>
            </p:cNvPr>
            <p:cNvSpPr txBox="1"/>
            <p:nvPr/>
          </p:nvSpPr>
          <p:spPr>
            <a:xfrm>
              <a:off x="2014652" y="2247172"/>
              <a:ext cx="9906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526/576</a:t>
              </a:r>
            </a:p>
          </p:txBody>
        </p:sp>
      </p:grpSp>
      <p:sp>
        <p:nvSpPr>
          <p:cNvPr id="40" name="TextBox 37">
            <a:extLst>
              <a:ext uri="{FF2B5EF4-FFF2-40B4-BE49-F238E27FC236}">
                <a16:creationId xmlns:a16="http://schemas.microsoft.com/office/drawing/2014/main" id="{9EFBB474-B10E-0356-2EBB-822382DEFAAE}"/>
              </a:ext>
            </a:extLst>
          </p:cNvPr>
          <p:cNvSpPr txBox="1"/>
          <p:nvPr/>
        </p:nvSpPr>
        <p:spPr>
          <a:xfrm>
            <a:off x="7322962" y="5021548"/>
            <a:ext cx="32283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–20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id="{7632B281-7E40-9C0C-5D8B-918733552107}"/>
              </a:ext>
            </a:extLst>
          </p:cNvPr>
          <p:cNvSpPr txBox="1"/>
          <p:nvPr/>
        </p:nvSpPr>
        <p:spPr>
          <a:xfrm>
            <a:off x="7681737" y="5021548"/>
            <a:ext cx="32283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–10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A22C3BF-A5C6-667F-74DA-1A5856AEBEC1}"/>
              </a:ext>
            </a:extLst>
          </p:cNvPr>
          <p:cNvSpPr txBox="1"/>
          <p:nvPr/>
        </p:nvSpPr>
        <p:spPr>
          <a:xfrm>
            <a:off x="7869062" y="2304227"/>
            <a:ext cx="322838" cy="184666"/>
          </a:xfrm>
          <a:prstGeom prst="rect">
            <a:avLst/>
          </a:prstGeom>
          <a:solidFill>
            <a:srgbClr val="E6E6E6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–2.8</a:t>
            </a:r>
          </a:p>
        </p:txBody>
      </p:sp>
      <p:sp>
        <p:nvSpPr>
          <p:cNvPr id="45" name="TextBox 40">
            <a:extLst>
              <a:ext uri="{FF2B5EF4-FFF2-40B4-BE49-F238E27FC236}">
                <a16:creationId xmlns:a16="http://schemas.microsoft.com/office/drawing/2014/main" id="{DE1A0761-21E9-4F1A-D675-4CBC6A71A391}"/>
              </a:ext>
            </a:extLst>
          </p:cNvPr>
          <p:cNvSpPr txBox="1"/>
          <p:nvPr/>
        </p:nvSpPr>
        <p:spPr>
          <a:xfrm>
            <a:off x="7871731" y="3276600"/>
            <a:ext cx="322838" cy="184666"/>
          </a:xfrm>
          <a:prstGeom prst="rect">
            <a:avLst/>
          </a:prstGeom>
          <a:solidFill>
            <a:srgbClr val="E6E6E6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–0.9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B12840D4-7FF6-7589-A26E-18EC3AA290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77" y="6406716"/>
            <a:ext cx="12021954" cy="31171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s-ES_tradnl" sz="1200" dirty="0" err="1">
                <a:solidFill>
                  <a:schemeClr val="tx1"/>
                </a:solidFill>
              </a:rPr>
              <a:t>Eron</a:t>
            </a:r>
            <a:r>
              <a:rPr lang="es-ES_tradnl" sz="1200" dirty="0">
                <a:solidFill>
                  <a:schemeClr val="tx1"/>
                </a:solidFill>
              </a:rPr>
              <a:t> J, </a:t>
            </a:r>
            <a:r>
              <a:rPr lang="es-ES_tradnl" sz="1200" dirty="0" err="1">
                <a:solidFill>
                  <a:schemeClr val="tx1"/>
                </a:solidFill>
              </a:rPr>
              <a:t>Hung</a:t>
            </a:r>
            <a:r>
              <a:rPr lang="es-ES_tradnl" sz="1200" dirty="0">
                <a:solidFill>
                  <a:schemeClr val="tx1"/>
                </a:solidFill>
              </a:rPr>
              <a:t> C-C, </a:t>
            </a:r>
            <a:r>
              <a:rPr lang="es-ES_tradnl" sz="1200" dirty="0" err="1">
                <a:solidFill>
                  <a:schemeClr val="tx1"/>
                </a:solidFill>
              </a:rPr>
              <a:t>Baril</a:t>
            </a:r>
            <a:r>
              <a:rPr lang="es-ES_tradnl" sz="1200" dirty="0">
                <a:solidFill>
                  <a:schemeClr val="tx1"/>
                </a:solidFill>
              </a:rPr>
              <a:t> J-G, et al. </a:t>
            </a:r>
            <a:r>
              <a:rPr lang="es-ES_tradnl" sz="1200" dirty="0" err="1">
                <a:solidFill>
                  <a:schemeClr val="tx1"/>
                </a:solidFill>
              </a:rPr>
              <a:t>Virologic</a:t>
            </a:r>
            <a:r>
              <a:rPr lang="es-ES_tradnl" sz="1200" dirty="0">
                <a:solidFill>
                  <a:schemeClr val="tx1"/>
                </a:solidFill>
              </a:rPr>
              <a:t> Response </a:t>
            </a:r>
            <a:r>
              <a:rPr lang="es-ES_tradnl" sz="1200" dirty="0" err="1">
                <a:solidFill>
                  <a:schemeClr val="tx1"/>
                </a:solidFill>
              </a:rPr>
              <a:t>by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  <a:r>
              <a:rPr lang="es-ES_tradnl" sz="1200" dirty="0" err="1">
                <a:solidFill>
                  <a:schemeClr val="tx1"/>
                </a:solidFill>
              </a:rPr>
              <a:t>Baseline</a:t>
            </a:r>
            <a:r>
              <a:rPr lang="es-ES_tradnl" sz="1200" dirty="0">
                <a:solidFill>
                  <a:schemeClr val="tx1"/>
                </a:solidFill>
              </a:rPr>
              <a:t> Viral Load </a:t>
            </a:r>
            <a:r>
              <a:rPr lang="es-ES_tradnl" sz="1200" dirty="0" err="1">
                <a:solidFill>
                  <a:schemeClr val="tx1"/>
                </a:solidFill>
              </a:rPr>
              <a:t>With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  <a:r>
              <a:rPr lang="es-ES_tradnl" sz="1200" dirty="0" err="1">
                <a:solidFill>
                  <a:schemeClr val="tx1"/>
                </a:solidFill>
              </a:rPr>
              <a:t>Dolutegravir</a:t>
            </a:r>
            <a:r>
              <a:rPr lang="es-ES_tradnl" sz="1200" dirty="0">
                <a:solidFill>
                  <a:schemeClr val="tx1"/>
                </a:solidFill>
              </a:rPr>
              <a:t> Plus </a:t>
            </a:r>
            <a:r>
              <a:rPr lang="es-ES_tradnl" sz="1200" dirty="0" err="1">
                <a:solidFill>
                  <a:schemeClr val="tx1"/>
                </a:solidFill>
              </a:rPr>
              <a:t>Lamivudine</a:t>
            </a:r>
            <a:r>
              <a:rPr lang="es-ES_tradnl" sz="1200" dirty="0">
                <a:solidFill>
                  <a:schemeClr val="tx1"/>
                </a:solidFill>
              </a:rPr>
              <a:t> vs </a:t>
            </a:r>
            <a:r>
              <a:rPr lang="es-ES_tradnl" sz="1200" dirty="0" err="1">
                <a:solidFill>
                  <a:schemeClr val="tx1"/>
                </a:solidFill>
              </a:rPr>
              <a:t>Dolutegravir</a:t>
            </a:r>
            <a:r>
              <a:rPr lang="es-ES_tradnl" sz="1200" dirty="0">
                <a:solidFill>
                  <a:schemeClr val="tx1"/>
                </a:solidFill>
              </a:rPr>
              <a:t> Plus </a:t>
            </a:r>
            <a:r>
              <a:rPr lang="es-ES_tradnl" sz="1200" dirty="0" err="1">
                <a:solidFill>
                  <a:schemeClr val="tx1"/>
                </a:solidFill>
              </a:rPr>
              <a:t>Tenofovir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  <a:r>
              <a:rPr lang="es-ES_tradnl" sz="1200" dirty="0" err="1">
                <a:solidFill>
                  <a:schemeClr val="tx1"/>
                </a:solidFill>
              </a:rPr>
              <a:t>Disoproxil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  <a:r>
              <a:rPr lang="es-ES_tradnl" sz="1200" dirty="0" err="1">
                <a:solidFill>
                  <a:schemeClr val="tx1"/>
                </a:solidFill>
              </a:rPr>
              <a:t>Fumarate</a:t>
            </a:r>
            <a:r>
              <a:rPr lang="es-ES_tradnl" sz="1200" dirty="0">
                <a:solidFill>
                  <a:schemeClr val="tx1"/>
                </a:solidFill>
              </a:rPr>
              <a:t>/</a:t>
            </a:r>
            <a:r>
              <a:rPr lang="es-ES_tradnl" sz="1200" dirty="0" err="1">
                <a:solidFill>
                  <a:schemeClr val="tx1"/>
                </a:solidFill>
              </a:rPr>
              <a:t>Emtricitabine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  <a:r>
              <a:rPr lang="es-ES_tradnl" sz="1200" dirty="0" err="1">
                <a:solidFill>
                  <a:schemeClr val="tx1"/>
                </a:solidFill>
              </a:rPr>
              <a:t>Pooled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  <a:r>
              <a:rPr lang="es-ES_tradnl" sz="1200" dirty="0" err="1">
                <a:solidFill>
                  <a:schemeClr val="tx1"/>
                </a:solidFill>
              </a:rPr>
              <a:t>Analysis</a:t>
            </a:r>
            <a:r>
              <a:rPr lang="es-ES_tradnl" sz="1200" dirty="0">
                <a:solidFill>
                  <a:schemeClr val="tx1"/>
                </a:solidFill>
              </a:rPr>
              <a:t>. J </a:t>
            </a:r>
            <a:r>
              <a:rPr lang="es-ES_tradnl" sz="1200" dirty="0" err="1">
                <a:solidFill>
                  <a:schemeClr val="tx1"/>
                </a:solidFill>
              </a:rPr>
              <a:t>Acquir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  <a:r>
              <a:rPr lang="es-ES_tradnl" sz="1200" dirty="0" err="1">
                <a:solidFill>
                  <a:schemeClr val="tx1"/>
                </a:solidFill>
              </a:rPr>
              <a:t>Immune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  <a:r>
              <a:rPr lang="es-ES_tradnl" sz="1200" dirty="0" err="1">
                <a:solidFill>
                  <a:schemeClr val="tx1"/>
                </a:solidFill>
              </a:rPr>
              <a:t>Defic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  <a:r>
              <a:rPr lang="es-ES_tradnl" sz="1200" dirty="0" err="1">
                <a:solidFill>
                  <a:schemeClr val="tx1"/>
                </a:solidFill>
              </a:rPr>
              <a:t>Syndr</a:t>
            </a:r>
            <a:r>
              <a:rPr lang="es-ES_tradnl" sz="1200" dirty="0">
                <a:solidFill>
                  <a:schemeClr val="tx1"/>
                </a:solidFill>
              </a:rPr>
              <a:t>. 2020 Jan. </a:t>
            </a:r>
            <a:endParaRPr lang="en-US" sz="1200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58387B60-584E-E78D-BF73-8BF8D465FD12}"/>
              </a:ext>
            </a:extLst>
          </p:cNvPr>
          <p:cNvSpPr txBox="1"/>
          <p:nvPr/>
        </p:nvSpPr>
        <p:spPr>
          <a:xfrm>
            <a:off x="0" y="787486"/>
            <a:ext cx="6116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GEMINI-1, GEMINI-2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634B5D9-931A-E64B-B2A3-A136A53B61A6}"/>
              </a:ext>
            </a:extLst>
          </p:cNvPr>
          <p:cNvSpPr txBox="1"/>
          <p:nvPr/>
        </p:nvSpPr>
        <p:spPr>
          <a:xfrm>
            <a:off x="0" y="-1"/>
            <a:ext cx="12192000" cy="430887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DTG + 3TC achieves virologic suppression at 48 weeks regardless of baseline viral load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D44F82E-74DD-BDC7-231F-8536F6D487FA}"/>
              </a:ext>
            </a:extLst>
          </p:cNvPr>
          <p:cNvSpPr/>
          <p:nvPr/>
        </p:nvSpPr>
        <p:spPr>
          <a:xfrm>
            <a:off x="776177" y="4242390"/>
            <a:ext cx="4518837" cy="606057"/>
          </a:xfrm>
          <a:prstGeom prst="rect">
            <a:avLst/>
          </a:prstGeom>
          <a:noFill/>
          <a:ln w="57150">
            <a:solidFill>
              <a:srgbClr val="002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1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Gemini 1 and 2 : Pooled Outcomes at Week 48 Stratified by Baseline HIV-1 RNA and CD4+ Cell Count: Snapshot Analysis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co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0787976-10BB-62DF-15C3-B7A385B5A28B}"/>
              </a:ext>
            </a:extLst>
          </p:cNvPr>
          <p:cNvSpPr txBox="1"/>
          <p:nvPr/>
        </p:nvSpPr>
        <p:spPr>
          <a:xfrm>
            <a:off x="8750596" y="6453963"/>
            <a:ext cx="4919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Cahn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 et al. 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Lancet,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January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12, 2019 </a:t>
            </a:r>
          </a:p>
        </p:txBody>
      </p:sp>
      <p:graphicFrame>
        <p:nvGraphicFramePr>
          <p:cNvPr id="3" name="Chart 10">
            <a:extLst>
              <a:ext uri="{FF2B5EF4-FFF2-40B4-BE49-F238E27FC236}">
                <a16:creationId xmlns:a16="http://schemas.microsoft.com/office/drawing/2014/main" id="{AB7CDB7C-B16B-A630-7AAB-BFCABDD218CA}"/>
              </a:ext>
            </a:extLst>
          </p:cNvPr>
          <p:cNvGraphicFramePr>
            <a:graphicFrameLocks/>
          </p:cNvGraphicFramePr>
          <p:nvPr/>
        </p:nvGraphicFramePr>
        <p:xfrm>
          <a:off x="6275820" y="1586865"/>
          <a:ext cx="4179459" cy="2620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65">
            <a:extLst>
              <a:ext uri="{FF2B5EF4-FFF2-40B4-BE49-F238E27FC236}">
                <a16:creationId xmlns:a16="http://schemas.microsoft.com/office/drawing/2014/main" id="{E7F761D7-66B3-195A-E764-43FF3B97DFA6}"/>
              </a:ext>
            </a:extLst>
          </p:cNvPr>
          <p:cNvSpPr txBox="1"/>
          <p:nvPr/>
        </p:nvSpPr>
        <p:spPr>
          <a:xfrm>
            <a:off x="7072842" y="1247848"/>
            <a:ext cx="31910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/>
              </a:rPr>
              <a:t>TRDF Analysis</a:t>
            </a:r>
          </a:p>
        </p:txBody>
      </p:sp>
      <p:graphicFrame>
        <p:nvGraphicFramePr>
          <p:cNvPr id="6" name="Table 66">
            <a:extLst>
              <a:ext uri="{FF2B5EF4-FFF2-40B4-BE49-F238E27FC236}">
                <a16:creationId xmlns:a16="http://schemas.microsoft.com/office/drawing/2014/main" id="{194CE3CD-A69B-2D5A-BCC9-B878F1A8F3E7}"/>
              </a:ext>
            </a:extLst>
          </p:cNvPr>
          <p:cNvGraphicFramePr>
            <a:graphicFrameLocks noGrp="1"/>
          </p:cNvGraphicFramePr>
          <p:nvPr/>
        </p:nvGraphicFramePr>
        <p:xfrm>
          <a:off x="7202776" y="3719788"/>
          <a:ext cx="182880" cy="274320"/>
        </p:xfrm>
        <a:graphic>
          <a:graphicData uri="http://schemas.openxmlformats.org/drawingml/2006/table">
            <a:tbl>
              <a:tblPr firstRow="1" band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sp>
        <p:nvSpPr>
          <p:cNvPr id="7" name="TextBox 74">
            <a:extLst>
              <a:ext uri="{FF2B5EF4-FFF2-40B4-BE49-F238E27FC236}">
                <a16:creationId xmlns:a16="http://schemas.microsoft.com/office/drawing/2014/main" id="{7104FB98-ACC2-EA86-10DF-3AB0C93D52F3}"/>
              </a:ext>
            </a:extLst>
          </p:cNvPr>
          <p:cNvSpPr txBox="1"/>
          <p:nvPr/>
        </p:nvSpPr>
        <p:spPr>
          <a:xfrm>
            <a:off x="7792317" y="4156698"/>
            <a:ext cx="6187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&gt;100,000</a:t>
            </a:r>
          </a:p>
        </p:txBody>
      </p:sp>
      <p:sp>
        <p:nvSpPr>
          <p:cNvPr id="8" name="TextBox 75">
            <a:extLst>
              <a:ext uri="{FF2B5EF4-FFF2-40B4-BE49-F238E27FC236}">
                <a16:creationId xmlns:a16="http://schemas.microsoft.com/office/drawing/2014/main" id="{E1CEFA59-3F41-EE17-B306-E5A449BBA8A3}"/>
              </a:ext>
            </a:extLst>
          </p:cNvPr>
          <p:cNvSpPr txBox="1"/>
          <p:nvPr/>
        </p:nvSpPr>
        <p:spPr>
          <a:xfrm>
            <a:off x="7072843" y="4156698"/>
            <a:ext cx="6299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≤100,000</a:t>
            </a:r>
          </a:p>
        </p:txBody>
      </p:sp>
      <p:sp>
        <p:nvSpPr>
          <p:cNvPr id="9" name="TextBox 76">
            <a:extLst>
              <a:ext uri="{FF2B5EF4-FFF2-40B4-BE49-F238E27FC236}">
                <a16:creationId xmlns:a16="http://schemas.microsoft.com/office/drawing/2014/main" id="{1CA3802D-E307-FE5C-5595-AC9EB3817F0D}"/>
              </a:ext>
            </a:extLst>
          </p:cNvPr>
          <p:cNvSpPr txBox="1"/>
          <p:nvPr/>
        </p:nvSpPr>
        <p:spPr>
          <a:xfrm>
            <a:off x="9007430" y="4156698"/>
            <a:ext cx="33182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&gt;200</a:t>
            </a:r>
          </a:p>
        </p:txBody>
      </p:sp>
      <p:sp>
        <p:nvSpPr>
          <p:cNvPr id="10" name="TextBox 77">
            <a:extLst>
              <a:ext uri="{FF2B5EF4-FFF2-40B4-BE49-F238E27FC236}">
                <a16:creationId xmlns:a16="http://schemas.microsoft.com/office/drawing/2014/main" id="{54B742BD-6983-AA99-09F7-54277DFD6096}"/>
              </a:ext>
            </a:extLst>
          </p:cNvPr>
          <p:cNvSpPr txBox="1"/>
          <p:nvPr/>
        </p:nvSpPr>
        <p:spPr>
          <a:xfrm>
            <a:off x="9715731" y="4156698"/>
            <a:ext cx="34304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≤200</a:t>
            </a:r>
          </a:p>
        </p:txBody>
      </p:sp>
      <p:cxnSp>
        <p:nvCxnSpPr>
          <p:cNvPr id="11" name="Straight Connector 78">
            <a:extLst>
              <a:ext uri="{FF2B5EF4-FFF2-40B4-BE49-F238E27FC236}">
                <a16:creationId xmlns:a16="http://schemas.microsoft.com/office/drawing/2014/main" id="{B8C8C6C4-C177-8045-923E-3B2E44259784}"/>
              </a:ext>
            </a:extLst>
          </p:cNvPr>
          <p:cNvCxnSpPr>
            <a:cxnSpLocks/>
          </p:cNvCxnSpPr>
          <p:nvPr/>
        </p:nvCxnSpPr>
        <p:spPr>
          <a:xfrm>
            <a:off x="7055778" y="4410759"/>
            <a:ext cx="1365930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2" name="Straight Connector 79">
            <a:extLst>
              <a:ext uri="{FF2B5EF4-FFF2-40B4-BE49-F238E27FC236}">
                <a16:creationId xmlns:a16="http://schemas.microsoft.com/office/drawing/2014/main" id="{95B89161-F253-CC26-474A-28A15EDD8E34}"/>
              </a:ext>
            </a:extLst>
          </p:cNvPr>
          <p:cNvCxnSpPr>
            <a:cxnSpLocks/>
          </p:cNvCxnSpPr>
          <p:nvPr/>
        </p:nvCxnSpPr>
        <p:spPr>
          <a:xfrm>
            <a:off x="8932999" y="4414302"/>
            <a:ext cx="1235984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13" name="TextBox 80">
            <a:extLst>
              <a:ext uri="{FF2B5EF4-FFF2-40B4-BE49-F238E27FC236}">
                <a16:creationId xmlns:a16="http://schemas.microsoft.com/office/drawing/2014/main" id="{F1DFE7D0-B4DD-BB0B-2792-FA342D089383}"/>
              </a:ext>
            </a:extLst>
          </p:cNvPr>
          <p:cNvSpPr txBox="1"/>
          <p:nvPr/>
        </p:nvSpPr>
        <p:spPr>
          <a:xfrm>
            <a:off x="7242958" y="4426060"/>
            <a:ext cx="105791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Baseline HIV-1 </a:t>
            </a:r>
            <a:b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RNA, c/mL</a:t>
            </a:r>
          </a:p>
        </p:txBody>
      </p:sp>
      <p:sp>
        <p:nvSpPr>
          <p:cNvPr id="14" name="TextBox 81">
            <a:extLst>
              <a:ext uri="{FF2B5EF4-FFF2-40B4-BE49-F238E27FC236}">
                <a16:creationId xmlns:a16="http://schemas.microsoft.com/office/drawing/2014/main" id="{8DEAF591-3EE6-C21F-35CE-258B19270351}"/>
              </a:ext>
            </a:extLst>
          </p:cNvPr>
          <p:cNvSpPr txBox="1"/>
          <p:nvPr/>
        </p:nvSpPr>
        <p:spPr>
          <a:xfrm>
            <a:off x="8861806" y="4426060"/>
            <a:ext cx="137858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Baseline CD4+ </a:t>
            </a:r>
            <a:b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cell count, cell/mm</a:t>
            </a:r>
            <a:r>
              <a:rPr lang="en-US" sz="1400" b="1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3</a:t>
            </a:r>
            <a:endParaRPr lang="en-US" sz="14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6" name="Chart 10">
            <a:extLst>
              <a:ext uri="{FF2B5EF4-FFF2-40B4-BE49-F238E27FC236}">
                <a16:creationId xmlns:a16="http://schemas.microsoft.com/office/drawing/2014/main" id="{9A656BE6-5424-2618-2332-44D0F5C1154D}"/>
              </a:ext>
            </a:extLst>
          </p:cNvPr>
          <p:cNvGraphicFramePr>
            <a:graphicFrameLocks/>
          </p:cNvGraphicFramePr>
          <p:nvPr/>
        </p:nvGraphicFramePr>
        <p:xfrm>
          <a:off x="1968515" y="1594885"/>
          <a:ext cx="4179459" cy="2620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4">
            <a:extLst>
              <a:ext uri="{FF2B5EF4-FFF2-40B4-BE49-F238E27FC236}">
                <a16:creationId xmlns:a16="http://schemas.microsoft.com/office/drawing/2014/main" id="{29BCA614-90AA-4F1C-6D5A-1227F1988DCA}"/>
              </a:ext>
            </a:extLst>
          </p:cNvPr>
          <p:cNvSpPr txBox="1"/>
          <p:nvPr/>
        </p:nvSpPr>
        <p:spPr>
          <a:xfrm>
            <a:off x="2573524" y="1247848"/>
            <a:ext cx="31910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/>
              </a:rPr>
              <a:t>Snapshot Analysis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B09AFDB8-A33F-EAC8-5675-08D7B3954588}"/>
              </a:ext>
            </a:extLst>
          </p:cNvPr>
          <p:cNvSpPr txBox="1">
            <a:spLocks/>
          </p:cNvSpPr>
          <p:nvPr/>
        </p:nvSpPr>
        <p:spPr bwMode="auto">
          <a:xfrm>
            <a:off x="1788694" y="5301971"/>
            <a:ext cx="8475153" cy="83835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/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/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/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/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/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046"/>
              </a:buClr>
              <a:buSzTx/>
              <a:buFont typeface="Arial" panose="020B0604020202020204" pitchFamily="34" charset="0"/>
              <a:buChar char="/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2% of participants in each arm had baseline HIV-1 RNA &gt;500,000 c/mL</a:t>
            </a:r>
          </a:p>
          <a:p>
            <a:pPr marL="288925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046"/>
              </a:buClr>
              <a:buSzTx/>
              <a:buFont typeface="Arial" panose="020B0604020202020204" pitchFamily="34" charset="0"/>
              <a:buChar char="/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Treatment related discontinuation = failure (TRDF) population accounts for confirmed virologic withdrawal (CVW), withdrawal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due to lack of efficacy, withdrawal due to treatment-related AE, and participants who met protocol-defined stopping criteria</a:t>
            </a:r>
          </a:p>
          <a:p>
            <a:pPr marL="288925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046"/>
              </a:buClr>
              <a:buSzTx/>
              <a:buFont typeface="Arial" panose="020B0604020202020204" pitchFamily="34" charset="0"/>
              <a:buChar char="/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DTG + 3TC CD4 &lt;200 Snapshot non-response (n=13): </a:t>
            </a: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CVW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3 with VL &gt;50 in window </a:t>
            </a: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 of 3 re-suppressed),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discontinued due to AE (TB, Chagas disease), 2 protocol violations, 2 lost to follow-up, 1 withdrew consent, 1 withdrew to start HCV treatment, 1 change in ART (incarcerated)</a:t>
            </a:r>
          </a:p>
          <a:p>
            <a:pPr marL="288925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046"/>
              </a:buClr>
              <a:buSzTx/>
              <a:buFont typeface="Arial" panose="020B0604020202020204" pitchFamily="34" charset="0"/>
              <a:buChar char="/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DTG + TDF/FTC &lt; 200 Snapshot non-response (n=4):1 investigator discretion, 1 withdrew consent, 1 lost to follow-up, 1 VL &gt;50 (re-suppressed)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Table 47">
            <a:extLst>
              <a:ext uri="{FF2B5EF4-FFF2-40B4-BE49-F238E27FC236}">
                <a16:creationId xmlns:a16="http://schemas.microsoft.com/office/drawing/2014/main" id="{ED944F3D-326D-E7CA-1C23-7409DA3C7410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5067921"/>
          <a:ext cx="3200400" cy="182880"/>
        </p:xfrm>
        <a:graphic>
          <a:graphicData uri="http://schemas.openxmlformats.org/drawingml/2006/table">
            <a:tbl>
              <a:tblPr firstRow="1" band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20305843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93457956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110649466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93011523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5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 DTG + 3TC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 DTG + TDF/FTC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650868"/>
                  </a:ext>
                </a:extLst>
              </a:tr>
            </a:tbl>
          </a:graphicData>
        </a:graphic>
      </p:graphicFrame>
      <p:sp>
        <p:nvSpPr>
          <p:cNvPr id="20" name="TextBox 6">
            <a:extLst>
              <a:ext uri="{FF2B5EF4-FFF2-40B4-BE49-F238E27FC236}">
                <a16:creationId xmlns:a16="http://schemas.microsoft.com/office/drawing/2014/main" id="{21084CBD-F935-54B1-0A3F-22CED77F6185}"/>
              </a:ext>
            </a:extLst>
          </p:cNvPr>
          <p:cNvSpPr txBox="1"/>
          <p:nvPr/>
        </p:nvSpPr>
        <p:spPr>
          <a:xfrm>
            <a:off x="3485012" y="4164718"/>
            <a:ext cx="6187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&gt;100,000</a:t>
            </a:r>
          </a:p>
        </p:txBody>
      </p:sp>
      <p:sp>
        <p:nvSpPr>
          <p:cNvPr id="21" name="TextBox 50">
            <a:extLst>
              <a:ext uri="{FF2B5EF4-FFF2-40B4-BE49-F238E27FC236}">
                <a16:creationId xmlns:a16="http://schemas.microsoft.com/office/drawing/2014/main" id="{B82413A5-DBA2-FCCA-41AA-D41558E77479}"/>
              </a:ext>
            </a:extLst>
          </p:cNvPr>
          <p:cNvSpPr txBox="1"/>
          <p:nvPr/>
        </p:nvSpPr>
        <p:spPr>
          <a:xfrm>
            <a:off x="2765538" y="4164718"/>
            <a:ext cx="6299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≤100,000</a:t>
            </a: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477477D5-246A-5574-CE04-356D5F43647C}"/>
              </a:ext>
            </a:extLst>
          </p:cNvPr>
          <p:cNvSpPr txBox="1"/>
          <p:nvPr/>
        </p:nvSpPr>
        <p:spPr>
          <a:xfrm>
            <a:off x="4700125" y="4164718"/>
            <a:ext cx="33182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&gt;200</a:t>
            </a:r>
          </a:p>
        </p:txBody>
      </p:sp>
      <p:sp>
        <p:nvSpPr>
          <p:cNvPr id="23" name="TextBox 54">
            <a:extLst>
              <a:ext uri="{FF2B5EF4-FFF2-40B4-BE49-F238E27FC236}">
                <a16:creationId xmlns:a16="http://schemas.microsoft.com/office/drawing/2014/main" id="{4A154B9C-9025-1DA3-2CE9-C5005872C343}"/>
              </a:ext>
            </a:extLst>
          </p:cNvPr>
          <p:cNvSpPr txBox="1"/>
          <p:nvPr/>
        </p:nvSpPr>
        <p:spPr>
          <a:xfrm>
            <a:off x="5408426" y="4164718"/>
            <a:ext cx="34304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≤200</a:t>
            </a:r>
          </a:p>
        </p:txBody>
      </p:sp>
      <p:cxnSp>
        <p:nvCxnSpPr>
          <p:cNvPr id="24" name="Straight Connector 8">
            <a:extLst>
              <a:ext uri="{FF2B5EF4-FFF2-40B4-BE49-F238E27FC236}">
                <a16:creationId xmlns:a16="http://schemas.microsoft.com/office/drawing/2014/main" id="{7E94B53D-DAAF-F0CD-8848-4C6ADCD039E8}"/>
              </a:ext>
            </a:extLst>
          </p:cNvPr>
          <p:cNvCxnSpPr>
            <a:cxnSpLocks/>
          </p:cNvCxnSpPr>
          <p:nvPr/>
        </p:nvCxnSpPr>
        <p:spPr>
          <a:xfrm>
            <a:off x="2748473" y="4418779"/>
            <a:ext cx="1365930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5" name="Straight Connector 61">
            <a:extLst>
              <a:ext uri="{FF2B5EF4-FFF2-40B4-BE49-F238E27FC236}">
                <a16:creationId xmlns:a16="http://schemas.microsoft.com/office/drawing/2014/main" id="{92A83F75-465A-82DE-3006-383BEDB9503C}"/>
              </a:ext>
            </a:extLst>
          </p:cNvPr>
          <p:cNvCxnSpPr>
            <a:cxnSpLocks/>
          </p:cNvCxnSpPr>
          <p:nvPr/>
        </p:nvCxnSpPr>
        <p:spPr>
          <a:xfrm>
            <a:off x="4625694" y="4422322"/>
            <a:ext cx="1235984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26" name="TextBox 62">
            <a:extLst>
              <a:ext uri="{FF2B5EF4-FFF2-40B4-BE49-F238E27FC236}">
                <a16:creationId xmlns:a16="http://schemas.microsoft.com/office/drawing/2014/main" id="{BDD7A33E-0677-B4FD-BA68-804D69C1FD26}"/>
              </a:ext>
            </a:extLst>
          </p:cNvPr>
          <p:cNvSpPr txBox="1"/>
          <p:nvPr/>
        </p:nvSpPr>
        <p:spPr>
          <a:xfrm>
            <a:off x="2935653" y="4434080"/>
            <a:ext cx="105791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Baseline HIV-1 </a:t>
            </a:r>
            <a:b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RNA, c/mL</a:t>
            </a:r>
          </a:p>
        </p:txBody>
      </p:sp>
      <p:sp>
        <p:nvSpPr>
          <p:cNvPr id="27" name="TextBox 63">
            <a:extLst>
              <a:ext uri="{FF2B5EF4-FFF2-40B4-BE49-F238E27FC236}">
                <a16:creationId xmlns:a16="http://schemas.microsoft.com/office/drawing/2014/main" id="{F4E90BB5-8FC2-095C-7BAB-6DF537023AFA}"/>
              </a:ext>
            </a:extLst>
          </p:cNvPr>
          <p:cNvSpPr txBox="1"/>
          <p:nvPr/>
        </p:nvSpPr>
        <p:spPr>
          <a:xfrm>
            <a:off x="4554501" y="4434080"/>
            <a:ext cx="137858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Baseline CD4+ </a:t>
            </a:r>
            <a:b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cell count, cell/mm</a:t>
            </a:r>
            <a:r>
              <a:rPr lang="en-US" sz="1400" b="1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3</a:t>
            </a:r>
            <a:endParaRPr lang="en-US" sz="14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8" name="Table 82">
            <a:extLst>
              <a:ext uri="{FF2B5EF4-FFF2-40B4-BE49-F238E27FC236}">
                <a16:creationId xmlns:a16="http://schemas.microsoft.com/office/drawing/2014/main" id="{62753F17-0F61-0369-4436-B07786404969}"/>
              </a:ext>
            </a:extLst>
          </p:cNvPr>
          <p:cNvGraphicFramePr>
            <a:graphicFrameLocks noGrp="1"/>
          </p:cNvGraphicFramePr>
          <p:nvPr/>
        </p:nvGraphicFramePr>
        <p:xfrm>
          <a:off x="7433551" y="3719788"/>
          <a:ext cx="182563" cy="274320"/>
        </p:xfrm>
        <a:graphic>
          <a:graphicData uri="http://schemas.openxmlformats.org/drawingml/2006/table">
            <a:tbl>
              <a:tblPr firstRow="1" bandRow="1"/>
              <a:tblGrid>
                <a:gridCol w="182563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564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29" name="Table 83">
            <a:extLst>
              <a:ext uri="{FF2B5EF4-FFF2-40B4-BE49-F238E27FC236}">
                <a16:creationId xmlns:a16="http://schemas.microsoft.com/office/drawing/2014/main" id="{E2A58B75-8D54-E283-D222-9E1AC8A59FC9}"/>
              </a:ext>
            </a:extLst>
          </p:cNvPr>
          <p:cNvGraphicFramePr>
            <a:graphicFrameLocks noGrp="1"/>
          </p:cNvGraphicFramePr>
          <p:nvPr/>
        </p:nvGraphicFramePr>
        <p:xfrm>
          <a:off x="7905051" y="3719788"/>
          <a:ext cx="182563" cy="274320"/>
        </p:xfrm>
        <a:graphic>
          <a:graphicData uri="http://schemas.openxmlformats.org/drawingml/2006/table">
            <a:tbl>
              <a:tblPr firstRow="1" bandRow="1"/>
              <a:tblGrid>
                <a:gridCol w="182563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30" name="Table 84">
            <a:extLst>
              <a:ext uri="{FF2B5EF4-FFF2-40B4-BE49-F238E27FC236}">
                <a16:creationId xmlns:a16="http://schemas.microsoft.com/office/drawing/2014/main" id="{654D0E6C-FB7A-D59A-1D6F-2F1E38F29E55}"/>
              </a:ext>
            </a:extLst>
          </p:cNvPr>
          <p:cNvGraphicFramePr>
            <a:graphicFrameLocks noGrp="1"/>
          </p:cNvGraphicFramePr>
          <p:nvPr/>
        </p:nvGraphicFramePr>
        <p:xfrm>
          <a:off x="8143177" y="3719788"/>
          <a:ext cx="182563" cy="274320"/>
        </p:xfrm>
        <a:graphic>
          <a:graphicData uri="http://schemas.openxmlformats.org/drawingml/2006/table">
            <a:tbl>
              <a:tblPr firstRow="1" bandRow="1"/>
              <a:tblGrid>
                <a:gridCol w="182563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31" name="Table 85">
            <a:extLst>
              <a:ext uri="{FF2B5EF4-FFF2-40B4-BE49-F238E27FC236}">
                <a16:creationId xmlns:a16="http://schemas.microsoft.com/office/drawing/2014/main" id="{F9CF7369-C945-BC98-8764-8D73FCEDBB09}"/>
              </a:ext>
            </a:extLst>
          </p:cNvPr>
          <p:cNvGraphicFramePr>
            <a:graphicFrameLocks noGrp="1"/>
          </p:cNvGraphicFramePr>
          <p:nvPr/>
        </p:nvGraphicFramePr>
        <p:xfrm>
          <a:off x="8969820" y="3719788"/>
          <a:ext cx="182563" cy="274320"/>
        </p:xfrm>
        <a:graphic>
          <a:graphicData uri="http://schemas.openxmlformats.org/drawingml/2006/table">
            <a:tbl>
              <a:tblPr firstRow="1" bandRow="1"/>
              <a:tblGrid>
                <a:gridCol w="182563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32" name="Table 86">
            <a:extLst>
              <a:ext uri="{FF2B5EF4-FFF2-40B4-BE49-F238E27FC236}">
                <a16:creationId xmlns:a16="http://schemas.microsoft.com/office/drawing/2014/main" id="{660E8837-0322-1500-0D57-C282C7228287}"/>
              </a:ext>
            </a:extLst>
          </p:cNvPr>
          <p:cNvGraphicFramePr>
            <a:graphicFrameLocks noGrp="1"/>
          </p:cNvGraphicFramePr>
          <p:nvPr/>
        </p:nvGraphicFramePr>
        <p:xfrm>
          <a:off x="9203184" y="3719788"/>
          <a:ext cx="182563" cy="274320"/>
        </p:xfrm>
        <a:graphic>
          <a:graphicData uri="http://schemas.openxmlformats.org/drawingml/2006/table">
            <a:tbl>
              <a:tblPr firstRow="1" bandRow="1"/>
              <a:tblGrid>
                <a:gridCol w="182563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662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33" name="Table 87">
            <a:extLst>
              <a:ext uri="{FF2B5EF4-FFF2-40B4-BE49-F238E27FC236}">
                <a16:creationId xmlns:a16="http://schemas.microsoft.com/office/drawing/2014/main" id="{E4903A7F-95D5-16A0-8F74-23A00E562E3B}"/>
              </a:ext>
            </a:extLst>
          </p:cNvPr>
          <p:cNvGraphicFramePr>
            <a:graphicFrameLocks noGrp="1"/>
          </p:cNvGraphicFramePr>
          <p:nvPr/>
        </p:nvGraphicFramePr>
        <p:xfrm>
          <a:off x="9674681" y="3719788"/>
          <a:ext cx="182563" cy="274320"/>
        </p:xfrm>
        <a:graphic>
          <a:graphicData uri="http://schemas.openxmlformats.org/drawingml/2006/table">
            <a:tbl>
              <a:tblPr firstRow="1" bandRow="1"/>
              <a:tblGrid>
                <a:gridCol w="182563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34" name="Table 88">
            <a:extLst>
              <a:ext uri="{FF2B5EF4-FFF2-40B4-BE49-F238E27FC236}">
                <a16:creationId xmlns:a16="http://schemas.microsoft.com/office/drawing/2014/main" id="{9104ABA4-984D-4D04-D95B-856CA55DF459}"/>
              </a:ext>
            </a:extLst>
          </p:cNvPr>
          <p:cNvGraphicFramePr>
            <a:graphicFrameLocks noGrp="1"/>
          </p:cNvGraphicFramePr>
          <p:nvPr/>
        </p:nvGraphicFramePr>
        <p:xfrm>
          <a:off x="9912809" y="3719788"/>
          <a:ext cx="182563" cy="274320"/>
        </p:xfrm>
        <a:graphic>
          <a:graphicData uri="http://schemas.openxmlformats.org/drawingml/2006/table">
            <a:tbl>
              <a:tblPr firstRow="1" bandRow="1"/>
              <a:tblGrid>
                <a:gridCol w="182563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35" name="Table 89">
            <a:extLst>
              <a:ext uri="{FF2B5EF4-FFF2-40B4-BE49-F238E27FC236}">
                <a16:creationId xmlns:a16="http://schemas.microsoft.com/office/drawing/2014/main" id="{DE6A124B-D3C9-733B-F7FC-D586B37E7776}"/>
              </a:ext>
            </a:extLst>
          </p:cNvPr>
          <p:cNvGraphicFramePr>
            <a:graphicFrameLocks noGrp="1"/>
          </p:cNvGraphicFramePr>
          <p:nvPr/>
        </p:nvGraphicFramePr>
        <p:xfrm>
          <a:off x="2902527" y="3719788"/>
          <a:ext cx="182880" cy="274320"/>
        </p:xfrm>
        <a:graphic>
          <a:graphicData uri="http://schemas.openxmlformats.org/drawingml/2006/table">
            <a:tbl>
              <a:tblPr firstRow="1" band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36" name="Table 90">
            <a:extLst>
              <a:ext uri="{FF2B5EF4-FFF2-40B4-BE49-F238E27FC236}">
                <a16:creationId xmlns:a16="http://schemas.microsoft.com/office/drawing/2014/main" id="{7148884D-F2BB-DADE-74BA-D87BF056FDFB}"/>
              </a:ext>
            </a:extLst>
          </p:cNvPr>
          <p:cNvGraphicFramePr>
            <a:graphicFrameLocks noGrp="1"/>
          </p:cNvGraphicFramePr>
          <p:nvPr/>
        </p:nvGraphicFramePr>
        <p:xfrm>
          <a:off x="3122246" y="3719788"/>
          <a:ext cx="182880" cy="274320"/>
        </p:xfrm>
        <a:graphic>
          <a:graphicData uri="http://schemas.openxmlformats.org/drawingml/2006/table">
            <a:tbl>
              <a:tblPr firstRow="1" band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564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37" name="Table 91">
            <a:extLst>
              <a:ext uri="{FF2B5EF4-FFF2-40B4-BE49-F238E27FC236}">
                <a16:creationId xmlns:a16="http://schemas.microsoft.com/office/drawing/2014/main" id="{818F39A2-D65A-B55C-078B-5CFDAC6FE758}"/>
              </a:ext>
            </a:extLst>
          </p:cNvPr>
          <p:cNvGraphicFramePr>
            <a:graphicFrameLocks noGrp="1"/>
          </p:cNvGraphicFramePr>
          <p:nvPr/>
        </p:nvGraphicFramePr>
        <p:xfrm>
          <a:off x="3594407" y="3719788"/>
          <a:ext cx="182880" cy="274320"/>
        </p:xfrm>
        <a:graphic>
          <a:graphicData uri="http://schemas.openxmlformats.org/drawingml/2006/table">
            <a:tbl>
              <a:tblPr firstRow="1" band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38" name="Table 92">
            <a:extLst>
              <a:ext uri="{FF2B5EF4-FFF2-40B4-BE49-F238E27FC236}">
                <a16:creationId xmlns:a16="http://schemas.microsoft.com/office/drawing/2014/main" id="{F97667B0-DB91-C63D-C9B0-42272498918E}"/>
              </a:ext>
            </a:extLst>
          </p:cNvPr>
          <p:cNvGraphicFramePr>
            <a:graphicFrameLocks noGrp="1"/>
          </p:cNvGraphicFramePr>
          <p:nvPr/>
        </p:nvGraphicFramePr>
        <p:xfrm>
          <a:off x="3830955" y="3719788"/>
          <a:ext cx="182880" cy="274320"/>
        </p:xfrm>
        <a:graphic>
          <a:graphicData uri="http://schemas.openxmlformats.org/drawingml/2006/table">
            <a:tbl>
              <a:tblPr firstRow="1" band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39" name="Table 93">
            <a:extLst>
              <a:ext uri="{FF2B5EF4-FFF2-40B4-BE49-F238E27FC236}">
                <a16:creationId xmlns:a16="http://schemas.microsoft.com/office/drawing/2014/main" id="{CC3A47A8-CDEB-1F0B-4861-557DC7D7F012}"/>
              </a:ext>
            </a:extLst>
          </p:cNvPr>
          <p:cNvGraphicFramePr>
            <a:graphicFrameLocks noGrp="1"/>
          </p:cNvGraphicFramePr>
          <p:nvPr/>
        </p:nvGraphicFramePr>
        <p:xfrm>
          <a:off x="4662142" y="3719788"/>
          <a:ext cx="182880" cy="274320"/>
        </p:xfrm>
        <a:graphic>
          <a:graphicData uri="http://schemas.openxmlformats.org/drawingml/2006/table">
            <a:tbl>
              <a:tblPr firstRow="1" band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40" name="Table 94">
            <a:extLst>
              <a:ext uri="{FF2B5EF4-FFF2-40B4-BE49-F238E27FC236}">
                <a16:creationId xmlns:a16="http://schemas.microsoft.com/office/drawing/2014/main" id="{16B97173-7DBD-9D89-98D1-3617969A8CA6}"/>
              </a:ext>
            </a:extLst>
          </p:cNvPr>
          <p:cNvGraphicFramePr>
            <a:graphicFrameLocks noGrp="1"/>
          </p:cNvGraphicFramePr>
          <p:nvPr/>
        </p:nvGraphicFramePr>
        <p:xfrm>
          <a:off x="4898691" y="3719788"/>
          <a:ext cx="182880" cy="274320"/>
        </p:xfrm>
        <a:graphic>
          <a:graphicData uri="http://schemas.openxmlformats.org/drawingml/2006/table">
            <a:tbl>
              <a:tblPr firstRow="1" band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662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41" name="Table 95">
            <a:extLst>
              <a:ext uri="{FF2B5EF4-FFF2-40B4-BE49-F238E27FC236}">
                <a16:creationId xmlns:a16="http://schemas.microsoft.com/office/drawing/2014/main" id="{D7FB5143-9D06-C60C-870E-3044CA25852B}"/>
              </a:ext>
            </a:extLst>
          </p:cNvPr>
          <p:cNvGraphicFramePr>
            <a:graphicFrameLocks noGrp="1"/>
          </p:cNvGraphicFramePr>
          <p:nvPr/>
        </p:nvGraphicFramePr>
        <p:xfrm>
          <a:off x="5362596" y="3719788"/>
          <a:ext cx="195495" cy="274320"/>
        </p:xfrm>
        <a:graphic>
          <a:graphicData uri="http://schemas.openxmlformats.org/drawingml/2006/table">
            <a:tbl>
              <a:tblPr firstRow="1" bandRow="1"/>
              <a:tblGrid>
                <a:gridCol w="195495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13716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13716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  <p:graphicFrame>
        <p:nvGraphicFramePr>
          <p:cNvPr id="42" name="Table 96">
            <a:extLst>
              <a:ext uri="{FF2B5EF4-FFF2-40B4-BE49-F238E27FC236}">
                <a16:creationId xmlns:a16="http://schemas.microsoft.com/office/drawing/2014/main" id="{7AAF2E68-AED5-CA6E-3F31-17926025612D}"/>
              </a:ext>
            </a:extLst>
          </p:cNvPr>
          <p:cNvGraphicFramePr>
            <a:graphicFrameLocks noGrp="1"/>
          </p:cNvGraphicFramePr>
          <p:nvPr/>
        </p:nvGraphicFramePr>
        <p:xfrm>
          <a:off x="5595884" y="3719788"/>
          <a:ext cx="182880" cy="274320"/>
        </p:xfrm>
        <a:graphic>
          <a:graphicData uri="http://schemas.openxmlformats.org/drawingml/2006/table">
            <a:tbl>
              <a:tblPr firstRow="1" band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91945195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16656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81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1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Gemini 1 and 2 : Confirmed Virologic Withdrawals Through Week 48: ITT-E Population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co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0787976-10BB-62DF-15C3-B7A385B5A28B}"/>
              </a:ext>
            </a:extLst>
          </p:cNvPr>
          <p:cNvSpPr txBox="1"/>
          <p:nvPr/>
        </p:nvSpPr>
        <p:spPr>
          <a:xfrm>
            <a:off x="7272671" y="6422065"/>
            <a:ext cx="491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Cahn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 et al. 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Lancet,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January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12, 2019 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2BB34C65-C245-08A8-773E-D86C7C2DE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382124"/>
              </p:ext>
            </p:extLst>
          </p:nvPr>
        </p:nvGraphicFramePr>
        <p:xfrm>
          <a:off x="1668779" y="2122493"/>
          <a:ext cx="8229600" cy="23269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26082251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93439472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64605195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4107068267"/>
                    </a:ext>
                  </a:extLst>
                </a:gridCol>
              </a:tblGrid>
              <a:tr h="5137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7536" marR="12700" marT="54864" marB="54864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 Narrow"/>
                        </a:rPr>
                        <a:t>GEMINI 1</a:t>
                      </a:r>
                    </a:p>
                  </a:txBody>
                  <a:tcPr marL="12700" marR="12700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 Narrow"/>
                        </a:rPr>
                        <a:t>GEMINI 2</a:t>
                      </a:r>
                    </a:p>
                  </a:txBody>
                  <a:tcPr marL="12700" marR="12700" marT="54864" marB="5486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 Narrow"/>
                        </a:rPr>
                        <a:t>Pooled</a:t>
                      </a:r>
                    </a:p>
                  </a:txBody>
                  <a:tcPr marL="12700" marR="12700" marT="54864" marB="5486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141">
                <a:tc>
                  <a:txBody>
                    <a:bodyPr/>
                    <a:lstStyle/>
                    <a:p>
                      <a:pPr marL="73152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Variable, n (%)</a:t>
                      </a:r>
                    </a:p>
                  </a:txBody>
                  <a:tcPr marL="12700" marR="1270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DTG + 3TC</a:t>
                      </a:r>
                      <a:b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(N=356)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992" marR="21992" marT="21992" marB="219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DTG + TDF/FTC</a:t>
                      </a:r>
                      <a:b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(N=358)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992" marR="21992" marT="21992" marB="219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DTG + 3TC</a:t>
                      </a:r>
                      <a:b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(N=360)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992" marR="21992" marT="21992" marB="21992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DTG + TDF/FTC</a:t>
                      </a:r>
                      <a:b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(N=359)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992" marR="21992" marT="21992" marB="219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DTG + 3TC</a:t>
                      </a:r>
                      <a:b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(N=716)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992" marR="21992" marT="21992" marB="21992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DTG + TDF/FTC</a:t>
                      </a:r>
                      <a:b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(N=717)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992" marR="21992" marT="21992" marB="219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67590"/>
                  </a:ext>
                </a:extLst>
              </a:tr>
              <a:tr h="411379">
                <a:tc>
                  <a:txBody>
                    <a:bodyPr/>
                    <a:lstStyle/>
                    <a:p>
                      <a:pPr marL="73152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CVW </a:t>
                      </a:r>
                      <a:endParaRPr lang="en-US" sz="1400" b="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700" marR="127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 (1)</a:t>
                      </a:r>
                    </a:p>
                  </a:txBody>
                  <a:tcPr marL="12700" marR="127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(&lt;1)</a:t>
                      </a:r>
                    </a:p>
                  </a:txBody>
                  <a:tcPr marL="12700" marR="127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(&lt;1)</a:t>
                      </a:r>
                    </a:p>
                  </a:txBody>
                  <a:tcPr marL="12700" marR="127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(&lt;1)</a:t>
                      </a:r>
                    </a:p>
                  </a:txBody>
                  <a:tcPr marL="12700" marR="127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 (&lt;1)</a:t>
                      </a:r>
                    </a:p>
                  </a:txBody>
                  <a:tcPr marL="12700" marR="127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 (&lt;1)</a:t>
                      </a:r>
                    </a:p>
                  </a:txBody>
                  <a:tcPr marL="12700" marR="127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73152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Treatment-emergent resistance</a:t>
                      </a:r>
                      <a:endParaRPr lang="en-US" sz="1400" b="1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700" marR="127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700" marR="127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700" marR="127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700" marR="127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700" marR="127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700" marR="127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700" marR="127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882828"/>
                  </a:ext>
                </a:extLst>
              </a:tr>
            </a:tbl>
          </a:graphicData>
        </a:graphic>
      </p:graphicFrame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E4042DA-6C4E-B262-7E67-EE9B91AF1ED8}"/>
              </a:ext>
            </a:extLst>
          </p:cNvPr>
          <p:cNvSpPr txBox="1">
            <a:spLocks/>
          </p:cNvSpPr>
          <p:nvPr/>
        </p:nvSpPr>
        <p:spPr bwMode="auto">
          <a:xfrm>
            <a:off x="1682427" y="1549429"/>
            <a:ext cx="7730774" cy="37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E31836"/>
              </a:buClr>
              <a:buSzPct val="115000"/>
              <a:buFont typeface="Arial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3075" indent="-257175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9763" indent="-158750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•"/>
              <a:def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42875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-"/>
              <a:def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22338" indent="-114300" algn="l" defTabSz="923925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•"/>
              <a:def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668338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000">
                <a:solidFill>
                  <a:schemeClr val="bg2"/>
                </a:solidFill>
                <a:latin typeface="+mn-lt"/>
                <a:cs typeface="+mn-cs"/>
              </a:defRPr>
            </a:lvl6pPr>
            <a:lvl7pPr marL="14478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7pPr>
            <a:lvl8pPr marL="19050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8pPr>
            <a:lvl9pPr marL="23622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/>
              <a:t>Low rates of virologic withdrawals were observed at Week 48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19C2C73-699C-688D-2363-D383793C4BE1}"/>
              </a:ext>
            </a:extLst>
          </p:cNvPr>
          <p:cNvSpPr txBox="1">
            <a:spLocks/>
          </p:cNvSpPr>
          <p:nvPr/>
        </p:nvSpPr>
        <p:spPr bwMode="auto">
          <a:xfrm>
            <a:off x="1684701" y="4827173"/>
            <a:ext cx="7728501" cy="37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E31836"/>
              </a:buClr>
              <a:buSzPct val="115000"/>
              <a:buFont typeface="Arial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3075" indent="-257175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9763" indent="-158750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•"/>
              <a:def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42875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-"/>
              <a:def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22338" indent="-114300" algn="l" defTabSz="923925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•"/>
              <a:def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668338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000">
                <a:solidFill>
                  <a:schemeClr val="bg2"/>
                </a:solidFill>
                <a:latin typeface="+mn-lt"/>
                <a:cs typeface="+mn-cs"/>
              </a:defRPr>
            </a:lvl6pPr>
            <a:lvl7pPr marL="14478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7pPr>
            <a:lvl8pPr marL="19050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8pPr>
            <a:lvl9pPr marL="23622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/>
              <a:t>No treatment-emergent INSTI mutations or NRTI mutations were observed among participants who met CVW (confirmed virologic failure) criteria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FC93098A-6430-D05C-099F-9563EAEDAAA2}"/>
              </a:ext>
            </a:extLst>
          </p:cNvPr>
          <p:cNvSpPr txBox="1">
            <a:spLocks/>
          </p:cNvSpPr>
          <p:nvPr/>
        </p:nvSpPr>
        <p:spPr bwMode="auto">
          <a:xfrm>
            <a:off x="1759211" y="5907025"/>
            <a:ext cx="7851064" cy="33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3075" indent="-257175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9763" indent="-158750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•"/>
              <a:def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42875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-"/>
              <a:def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22338" indent="-114300" algn="l" defTabSz="923925" rtl="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E31836"/>
              </a:buClr>
              <a:buSzPct val="115000"/>
              <a:buFont typeface="Arial" charset="0"/>
              <a:buChar char="•"/>
              <a:def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668338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000">
                <a:solidFill>
                  <a:schemeClr val="bg2"/>
                </a:solidFill>
                <a:latin typeface="+mn-lt"/>
                <a:cs typeface="+mn-cs"/>
              </a:defRPr>
            </a:lvl6pPr>
            <a:lvl7pPr marL="14478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7pPr>
            <a:lvl8pPr marL="19050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8pPr>
            <a:lvl9pPr marL="236220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000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altLang="ja-JP" sz="700" dirty="0"/>
              <a:t>Confirmed virologic withdrawal criteria is defined as a second and consecutive HIV-1 RNA value meeting virologic non-response or rebound. Virologic non-response is defined as either a decrease in plasma HIV-1 RNA of less than 1 log</a:t>
            </a:r>
            <a:r>
              <a:rPr lang="en-US" altLang="ja-JP" sz="700" baseline="-25000" dirty="0"/>
              <a:t>10</a:t>
            </a:r>
            <a:r>
              <a:rPr lang="en-US" altLang="ja-JP" sz="700" dirty="0"/>
              <a:t> c/mL by Week 12 with subsequent confirmation unless plasma HIV-1 RNA is &lt;200 c/mL, or confirmed plasma HIV-1 RNA levels ≥200 c/mL on or after Week 24. Virologic rebound is defined as confirmed rebound in plasma HIV-1 RNA levels to ≥200 c/mL after prior confirmed suppression to &lt;200 c/mL. </a:t>
            </a:r>
          </a:p>
          <a:p>
            <a:pPr algn="l"/>
            <a:r>
              <a:rPr lang="en-US" altLang="ja-JP" sz="700" dirty="0"/>
              <a:t> </a:t>
            </a:r>
          </a:p>
          <a:p>
            <a:pPr algn="l"/>
            <a:r>
              <a:rPr lang="en-US" altLang="en-US" sz="700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9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co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16A9318-7C90-D22D-2EBC-B895FB9DF623}"/>
              </a:ext>
            </a:extLst>
          </p:cNvPr>
          <p:cNvSpPr txBox="1">
            <a:spLocks/>
          </p:cNvSpPr>
          <p:nvPr/>
        </p:nvSpPr>
        <p:spPr>
          <a:xfrm>
            <a:off x="6475228" y="6430943"/>
            <a:ext cx="7216670" cy="129346"/>
          </a:xfrm>
          <a:prstGeom prst="rect">
            <a:avLst/>
          </a:prstGeom>
        </p:spPr>
        <p:txBody>
          <a:bodyPr/>
          <a:lstStyle>
            <a:lvl1pPr marL="228594" indent="-228594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Slim et al.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IDWeek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2023; Boston, MA. Poster 1593.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147BA67B-EADA-2B9A-106A-17EF1D89E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" y="228322"/>
            <a:ext cx="12125995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02397-A04F-44B8-BEBB-61C729CAA832}"/>
              </a:ext>
            </a:extLst>
          </p:cNvPr>
          <p:cNvSpPr txBox="1"/>
          <p:nvPr/>
        </p:nvSpPr>
        <p:spPr>
          <a:xfrm>
            <a:off x="0" y="-1"/>
            <a:ext cx="12192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DTG/3TC in a Test-and-Treat Setting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A1283A4-AD71-74E7-4F6A-D88432EFA1BA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7591651" y="6634725"/>
            <a:ext cx="4597660" cy="21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Rolle CP et al, Open Forum Infectious Diseases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 March 2023 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86CBAE-AD39-4C24-C10E-E66CE469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0800"/>
            <a:ext cx="12192000" cy="487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W9mBRhix0_CBSYCQTaz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bkk6X0vE83vpZBpgLQ_A"/>
</p:tagLst>
</file>

<file path=ppt/theme/theme1.xml><?xml version="1.0" encoding="utf-8"?>
<a:theme xmlns:a="http://schemas.openxmlformats.org/drawingml/2006/main" name="9_ViiV Global Template 2015 With Logo">
  <a:themeElements>
    <a:clrScheme name="ViiV Color Theme">
      <a:dk1>
        <a:srgbClr val="000000"/>
      </a:dk1>
      <a:lt1>
        <a:srgbClr val="FFFFFF"/>
      </a:lt1>
      <a:dk2>
        <a:srgbClr val="A30234"/>
      </a:dk2>
      <a:lt2>
        <a:srgbClr val="808080"/>
      </a:lt2>
      <a:accent1>
        <a:srgbClr val="002F5F"/>
      </a:accent1>
      <a:accent2>
        <a:srgbClr val="FF6600"/>
      </a:accent2>
      <a:accent3>
        <a:srgbClr val="00B050"/>
      </a:accent3>
      <a:accent4>
        <a:srgbClr val="FFCC00"/>
      </a:accent4>
      <a:accent5>
        <a:srgbClr val="0098DB"/>
      </a:accent5>
      <a:accent6>
        <a:srgbClr val="A50021"/>
      </a:accent6>
      <a:hlink>
        <a:srgbClr val="0000FF"/>
      </a:hlink>
      <a:folHlink>
        <a:srgbClr val="7030A0"/>
      </a:folHlink>
    </a:clrScheme>
    <a:fontScheme name="ViiV Corporate Font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efault Design">
  <a:themeElements>
    <a:clrScheme name="Custom 3">
      <a:dk1>
        <a:srgbClr val="000000"/>
      </a:dk1>
      <a:lt1>
        <a:srgbClr val="FFFFFF"/>
      </a:lt1>
      <a:dk2>
        <a:srgbClr val="CEC3B1"/>
      </a:dk2>
      <a:lt2>
        <a:srgbClr val="D5E8FA"/>
      </a:lt2>
      <a:accent1>
        <a:srgbClr val="7278B4"/>
      </a:accent1>
      <a:accent2>
        <a:srgbClr val="88AAD3"/>
      </a:accent2>
      <a:accent3>
        <a:srgbClr val="79A67F"/>
      </a:accent3>
      <a:accent4>
        <a:srgbClr val="306B7A"/>
      </a:accent4>
      <a:accent5>
        <a:srgbClr val="FFA004"/>
      </a:accent5>
      <a:accent6>
        <a:srgbClr val="DC460B"/>
      </a:accent6>
      <a:hlink>
        <a:srgbClr val="56C7AA"/>
      </a:hlink>
      <a:folHlink>
        <a:srgbClr val="59A8D1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25000"/>
          </a:spcAft>
          <a:buClrTx/>
          <a:buSzTx/>
          <a:tabLst/>
          <a:defRPr kumimoji="0" sz="1200" i="0" u="none" strike="noStrike" cap="none" normalizeH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25000"/>
          </a:spcAft>
          <a:buClrTx/>
          <a:buSzTx/>
          <a:buFontTx/>
          <a:buChar char="•"/>
          <a:tabLst/>
          <a:defRPr kumimoji="0" lang="en-US" sz="36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solidFill>
          <a:srgbClr val="FFFF00"/>
        </a:solidFill>
      </a:spPr>
      <a:bodyPr wrap="square" rtlCol="0" anchor="b">
        <a:noAutofit/>
      </a:bodyPr>
      <a:lstStyle>
        <a:defPPr>
          <a:defRPr sz="1200" dirty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iiV scientific templat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46"/>
      </a:accent1>
      <a:accent2>
        <a:srgbClr val="071D49"/>
      </a:accent2>
      <a:accent3>
        <a:srgbClr val="702082"/>
      </a:accent3>
      <a:accent4>
        <a:srgbClr val="5BC2E7"/>
      </a:accent4>
      <a:accent5>
        <a:srgbClr val="D0D3D3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VIIV_PowerPoint_Full_Template.pptx" id="{925DAD9F-5283-4881-A418-C4A4EE9A7D87}" vid="{616922AB-E06C-4C94-8A35-468858759FF5}"/>
    </a:ext>
  </a:extLst>
</a:theme>
</file>

<file path=ppt/theme/theme5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6.xml><?xml version="1.0" encoding="utf-8"?>
<a:theme xmlns:a="http://schemas.openxmlformats.org/drawingml/2006/main" name="ViiV Global Template 2020">
  <a:themeElements>
    <a:clrScheme name="ViiV DTG 2019 Color Theme - NEW">
      <a:dk1>
        <a:srgbClr val="071D49"/>
      </a:dk1>
      <a:lt1>
        <a:srgbClr val="FFFFFF"/>
      </a:lt1>
      <a:dk2>
        <a:srgbClr val="E40046"/>
      </a:dk2>
      <a:lt2>
        <a:srgbClr val="E7E6E6"/>
      </a:lt2>
      <a:accent1>
        <a:srgbClr val="002F5F"/>
      </a:accent1>
      <a:accent2>
        <a:srgbClr val="FF6600"/>
      </a:accent2>
      <a:accent3>
        <a:srgbClr val="00B050"/>
      </a:accent3>
      <a:accent4>
        <a:srgbClr val="FFCC00"/>
      </a:accent4>
      <a:accent5>
        <a:srgbClr val="D0D3D4"/>
      </a:accent5>
      <a:accent6>
        <a:srgbClr val="5BC2E7"/>
      </a:accent6>
      <a:hlink>
        <a:srgbClr val="702082"/>
      </a:hlink>
      <a:folHlink>
        <a:srgbClr val="541761"/>
      </a:folHlink>
    </a:clrScheme>
    <a:fontScheme name="ViiV 2019 NEW Corporat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algn="l">
          <a:defRPr kern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DWeek 2020_Slide Template_DTG_Conf Support.pptx" id="{215A46C9-BFEF-4063-B06C-D3FFC7830660}" vid="{907ADC12-AF9D-4253-9353-B94613AFF5ED}"/>
    </a:ext>
  </a:extLst>
</a:theme>
</file>

<file path=ppt/theme/theme7.xml><?xml version="1.0" encoding="utf-8"?>
<a:theme xmlns:a="http://schemas.openxmlformats.org/drawingml/2006/main" name="4_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46"/>
      </a:accent1>
      <a:accent2>
        <a:srgbClr val="071D49"/>
      </a:accent2>
      <a:accent3>
        <a:srgbClr val="702082"/>
      </a:accent3>
      <a:accent4>
        <a:srgbClr val="5BC2E7"/>
      </a:accent4>
      <a:accent5>
        <a:srgbClr val="D0D3D3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VIIV_PowerPoint_Full_Template.pptx" id="{925DAD9F-5283-4881-A418-C4A4EE9A7D87}" vid="{616922AB-E06C-4C94-8A35-468858759FF5}"/>
    </a:ext>
  </a:extLst>
</a:theme>
</file>

<file path=ppt/theme/theme8.xml><?xml version="1.0" encoding="utf-8"?>
<a:theme xmlns:a="http://schemas.openxmlformats.org/drawingml/2006/main" name="EACS 2023_CORP_Conference Support">
  <a:themeElements>
    <a:clrScheme name="ViiV2022_CORP_blueType">
      <a:dk1>
        <a:srgbClr val="071D49"/>
      </a:dk1>
      <a:lt1>
        <a:srgbClr val="FFFFFF"/>
      </a:lt1>
      <a:dk2>
        <a:srgbClr val="E40046"/>
      </a:dk2>
      <a:lt2>
        <a:srgbClr val="E7E6E6"/>
      </a:lt2>
      <a:accent1>
        <a:srgbClr val="E40046"/>
      </a:accent1>
      <a:accent2>
        <a:srgbClr val="071D49"/>
      </a:accent2>
      <a:accent3>
        <a:srgbClr val="702082"/>
      </a:accent3>
      <a:accent4>
        <a:srgbClr val="5BC2E7"/>
      </a:accent4>
      <a:accent5>
        <a:srgbClr val="D0D3D4"/>
      </a:accent5>
      <a:accent6>
        <a:srgbClr val="00B050"/>
      </a:accent6>
      <a:hlink>
        <a:srgbClr val="702082"/>
      </a:hlink>
      <a:folHlink>
        <a:srgbClr val="541761"/>
      </a:folHlink>
    </a:clrScheme>
    <a:fontScheme name="ViiV 2019 NEW Corporat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algn="l">
          <a:defRPr kern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44546A"/>
    </a:dk2>
    <a:lt2>
      <a:srgbClr val="E7E6E6"/>
    </a:lt2>
    <a:accent1>
      <a:srgbClr val="E30046"/>
    </a:accent1>
    <a:accent2>
      <a:srgbClr val="071D49"/>
    </a:accent2>
    <a:accent3>
      <a:srgbClr val="702082"/>
    </a:accent3>
    <a:accent4>
      <a:srgbClr val="5BC2E7"/>
    </a:accent4>
    <a:accent5>
      <a:srgbClr val="D0D3D3"/>
    </a:accent5>
    <a:accent6>
      <a:srgbClr val="FFFFFF"/>
    </a:accent6>
    <a:hlink>
      <a:srgbClr val="0563C1"/>
    </a:hlink>
    <a:folHlink>
      <a:srgbClr val="954F72"/>
    </a:folHlink>
  </a:clrScheme>
  <a:fontScheme name="Custom 8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44546A"/>
    </a:dk2>
    <a:lt2>
      <a:srgbClr val="E7E6E6"/>
    </a:lt2>
    <a:accent1>
      <a:srgbClr val="E30046"/>
    </a:accent1>
    <a:accent2>
      <a:srgbClr val="071D49"/>
    </a:accent2>
    <a:accent3>
      <a:srgbClr val="702082"/>
    </a:accent3>
    <a:accent4>
      <a:srgbClr val="5BC2E7"/>
    </a:accent4>
    <a:accent5>
      <a:srgbClr val="D0D3D3"/>
    </a:accent5>
    <a:accent6>
      <a:srgbClr val="FFFFFF"/>
    </a:accent6>
    <a:hlink>
      <a:srgbClr val="0563C1"/>
    </a:hlink>
    <a:folHlink>
      <a:srgbClr val="954F72"/>
    </a:folHlink>
  </a:clrScheme>
  <a:fontScheme name="Custom 8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18248</TotalTime>
  <Words>3617</Words>
  <Application>Microsoft Office PowerPoint</Application>
  <PresentationFormat>Panorámica</PresentationFormat>
  <Paragraphs>375</Paragraphs>
  <Slides>30</Slides>
  <Notes>28</Notes>
  <HiddenSlides>0</HiddenSlides>
  <MMClips>0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8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51" baseType="lpstr">
      <vt:lpstr>Calibri Light</vt:lpstr>
      <vt:lpstr>Verdana</vt:lpstr>
      <vt:lpstr>Arial Narrow</vt:lpstr>
      <vt:lpstr>Symbol</vt:lpstr>
      <vt:lpstr>Arial</vt:lpstr>
      <vt:lpstr>Breakthrough</vt:lpstr>
      <vt:lpstr>Calibri cos</vt:lpstr>
      <vt:lpstr>Calibri</vt:lpstr>
      <vt:lpstr>Raleway</vt:lpstr>
      <vt:lpstr>Wingdings</vt:lpstr>
      <vt:lpstr>Century Gothic</vt:lpstr>
      <vt:lpstr>Helvetica</vt:lpstr>
      <vt:lpstr>9_ViiV Global Template 2015 With Logo</vt:lpstr>
      <vt:lpstr>7_Default Design</vt:lpstr>
      <vt:lpstr>1_Office Theme</vt:lpstr>
      <vt:lpstr>ViiV scientific template</vt:lpstr>
      <vt:lpstr>2017_HTAA_Diabetes</vt:lpstr>
      <vt:lpstr>ViiV Global Template 2020</vt:lpstr>
      <vt:lpstr>4_Office Theme</vt:lpstr>
      <vt:lpstr>EACS 2023_CORP_Conference Support</vt:lpstr>
      <vt:lpstr>think-cell Slide</vt:lpstr>
      <vt:lpstr>Dovato, nuevos datos post IAS/EACS. Alella,14  de noviembre de 2023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ROSANNA URRARO</dc:creator>
  <cp:lastModifiedBy>Boris Revollo</cp:lastModifiedBy>
  <cp:revision>233</cp:revision>
  <dcterms:created xsi:type="dcterms:W3CDTF">2019-11-06T22:05:45Z</dcterms:created>
  <dcterms:modified xsi:type="dcterms:W3CDTF">2023-11-14T11:51:54Z</dcterms:modified>
</cp:coreProperties>
</file>